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8" r:id="rId3"/>
    <p:sldId id="260" r:id="rId4"/>
    <p:sldId id="264" r:id="rId5"/>
    <p:sldId id="259" r:id="rId6"/>
    <p:sldId id="271" r:id="rId7"/>
    <p:sldId id="270" r:id="rId8"/>
    <p:sldId id="261" r:id="rId9"/>
    <p:sldId id="265" r:id="rId10"/>
    <p:sldId id="266" r:id="rId11"/>
    <p:sldId id="267" r:id="rId12"/>
    <p:sldId id="268"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6809" autoAdjust="0"/>
  </p:normalViewPr>
  <p:slideViewPr>
    <p:cSldViewPr snapToGrid="0">
      <p:cViewPr varScale="1">
        <p:scale>
          <a:sx n="74" d="100"/>
          <a:sy n="74" d="100"/>
        </p:scale>
        <p:origin x="119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eg>
</file>

<file path=ppt/media/image11.jpeg>
</file>

<file path=ppt/media/image12.png>
</file>

<file path=ppt/media/image13.jpeg>
</file>

<file path=ppt/media/image14.jpeg>
</file>

<file path=ppt/media/image15.jpeg>
</file>

<file path=ppt/media/image16.jpeg>
</file>

<file path=ppt/media/image17.jpe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147FAA-331C-4C3A-8D48-3870EB99D44B}" type="datetimeFigureOut">
              <a:rPr lang="zh-CN" altLang="en-US" smtClean="0"/>
              <a:t>2025/10/2</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968BB1-388A-47E0-9C8C-4528CEDAAC72}" type="slidenum">
              <a:rPr lang="zh-CN" altLang="en-US" smtClean="0"/>
              <a:t>‹#›</a:t>
            </a:fld>
            <a:endParaRPr lang="zh-CN" altLang="en-US"/>
          </a:p>
        </p:txBody>
      </p:sp>
    </p:spTree>
    <p:extLst>
      <p:ext uri="{BB962C8B-B14F-4D97-AF65-F5344CB8AC3E}">
        <p14:creationId xmlns:p14="http://schemas.microsoft.com/office/powerpoint/2010/main" val="153115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Masting as a reproductive strategy featured with </a:t>
            </a:r>
            <a:r>
              <a:rPr lang="en-US" altLang="zh-CN" sz="1200" b="0" i="0" u="none" strike="noStrike" kern="1200" baseline="0" dirty="0">
                <a:solidFill>
                  <a:schemeClr val="tx1"/>
                </a:solidFill>
                <a:latin typeface="+mn-lt"/>
                <a:ea typeface="+mn-ea"/>
                <a:cs typeface="+mn-cs"/>
              </a:rPr>
              <a:t>high variability in reproduction across years. A common question can be asked is that why tree developed such a reproductive strategy instead of producing same amount of seed every single year. We are all familiar with the predator satiation hypothesis, knowing that the big crop might maximize the seedling survival. However, another characteristics is that a big crop is followed by years of no crop or light crop, so we would wonder if there’s a trade-off between the growth and reproduction causing this pattern in masting.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Plants have limited resources and must actively allocate them to support survival and reproduction. How they allocate their resources is influenced by environmental factors and the plant’s life history strategy. Trade-offs are important for plant fitness because plants cannot maximize all aspects of their life processes with limited resources. Masting as a special reproductive event involving the production of lots of seeds in certain yar, it is intuitive to expect a growth-reproduction trade-off, with the growth of plants during masting years might be impacted. This relationship might be even more complex for conifer species, whose reproductive cycles typically last for two years. In this chapter, I will combine growth data, seed trap data and climate data to explore the relationship between masting and plant growth. </a:t>
            </a:r>
            <a:endParaRPr lang="zh-CN" altLang="en-US" dirty="0"/>
          </a:p>
          <a:p>
            <a:endParaRPr lang="zh-CN" altLang="en-US"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2</a:t>
            </a:fld>
            <a:endParaRPr lang="zh-CN" altLang="en-US"/>
          </a:p>
        </p:txBody>
      </p:sp>
    </p:spTree>
    <p:extLst>
      <p:ext uri="{BB962C8B-B14F-4D97-AF65-F5344CB8AC3E}">
        <p14:creationId xmlns:p14="http://schemas.microsoft.com/office/powerpoint/2010/main" val="21258507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 are two hypotheses potentially related to growth-reproduction trade-off, one is resource matching hypothesis, which indicate that when more resources are available, trees are able to allocate more resources for reproduction, that’s why we observe the masting events. Another hypothesis is environmental cues, indicating that certain environmental cue triggers the mast. We could interpret this as, certain environmental cue determines more resources are either going to growth or reproduction, in this case, we would expect to see a trade-off, </a:t>
            </a:r>
            <a:r>
              <a:rPr lang="en-US" altLang="zh-CN" dirty="0" err="1"/>
              <a:t>eg</a:t>
            </a:r>
            <a:r>
              <a:rPr lang="en-US" altLang="zh-CN" dirty="0"/>
              <a:t>: environmental cue triggering masting will result in less growth.</a:t>
            </a:r>
            <a:endParaRPr lang="zh-CN" altLang="en-US"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3</a:t>
            </a:fld>
            <a:endParaRPr lang="zh-CN" altLang="en-US"/>
          </a:p>
        </p:txBody>
      </p:sp>
    </p:spTree>
    <p:extLst>
      <p:ext uri="{BB962C8B-B14F-4D97-AF65-F5344CB8AC3E}">
        <p14:creationId xmlns:p14="http://schemas.microsoft.com/office/powerpoint/2010/main" val="31706894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4</a:t>
            </a:fld>
            <a:endParaRPr lang="zh-CN" altLang="en-US"/>
          </a:p>
        </p:txBody>
      </p:sp>
    </p:spTree>
    <p:extLst>
      <p:ext uri="{BB962C8B-B14F-4D97-AF65-F5344CB8AC3E}">
        <p14:creationId xmlns:p14="http://schemas.microsoft.com/office/powerpoint/2010/main" val="42912239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b="1" i="0" kern="1200" dirty="0">
                <a:solidFill>
                  <a:schemeClr val="tx1"/>
                </a:solidFill>
                <a:effectLst/>
                <a:latin typeface="+mn-lt"/>
                <a:ea typeface="+mn-ea"/>
                <a:cs typeface="+mn-cs"/>
              </a:rPr>
              <a:t>There are some studies investigating the trade-off between reproduction and growth regarding masting years, and people have different conclusions. </a:t>
            </a:r>
          </a:p>
          <a:p>
            <a:endParaRPr lang="en-US" altLang="zh-CN" sz="1200" b="1" i="0" kern="1200" dirty="0">
              <a:solidFill>
                <a:schemeClr val="tx1"/>
              </a:solidFill>
              <a:effectLst/>
              <a:latin typeface="+mn-lt"/>
              <a:ea typeface="+mn-ea"/>
              <a:cs typeface="+mn-cs"/>
            </a:endParaRPr>
          </a:p>
          <a:p>
            <a:r>
              <a:rPr lang="en-US" altLang="zh-CN" sz="1200" b="1" i="0" kern="1200" dirty="0">
                <a:solidFill>
                  <a:schemeClr val="tx1"/>
                </a:solidFill>
                <a:effectLst/>
                <a:latin typeface="+mn-lt"/>
                <a:ea typeface="+mn-ea"/>
                <a:cs typeface="+mn-cs"/>
              </a:rPr>
              <a:t>There were trade-offs between acorn production and stem growth in individuals of</a:t>
            </a:r>
            <a:r>
              <a:rPr lang="en-US" altLang="zh-CN" sz="1200" b="0" i="0" kern="1200" dirty="0">
                <a:solidFill>
                  <a:schemeClr val="tx1"/>
                </a:solidFill>
                <a:effectLst/>
                <a:latin typeface="+mn-lt"/>
                <a:ea typeface="+mn-ea"/>
                <a:cs typeface="+mn-cs"/>
              </a:rPr>
              <a:t> </a:t>
            </a:r>
            <a:r>
              <a:rPr lang="en-US" altLang="zh-CN" sz="1200" b="1" i="1" kern="1200" dirty="0">
                <a:solidFill>
                  <a:schemeClr val="tx1"/>
                </a:solidFill>
                <a:effectLst/>
                <a:latin typeface="+mn-lt"/>
                <a:ea typeface="+mn-ea"/>
                <a:cs typeface="+mn-cs"/>
              </a:rPr>
              <a:t>Quercus ilex</a:t>
            </a:r>
            <a:r>
              <a:rPr lang="en-US" altLang="zh-CN" sz="1200" b="1"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There were negative correlations between acorn production and annual and late summer–autumn stem growth during masting years, but no relationship between acorn production and winter–spring growth</a:t>
            </a:r>
            <a:r>
              <a:rPr lang="en-US" altLang="zh-CN" sz="1200" b="1" i="0" kern="1200" dirty="0">
                <a:solidFill>
                  <a:schemeClr val="tx1"/>
                </a:solidFill>
                <a:effectLst/>
                <a:latin typeface="+mn-lt"/>
                <a:ea typeface="+mn-ea"/>
                <a:cs typeface="+mn-cs"/>
              </a:rPr>
              <a:t>.</a:t>
            </a:r>
            <a:endParaRPr lang="en-US" altLang="zh-CN"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5</a:t>
            </a:fld>
            <a:endParaRPr lang="zh-CN" altLang="en-US"/>
          </a:p>
        </p:txBody>
      </p:sp>
    </p:spTree>
    <p:extLst>
      <p:ext uri="{BB962C8B-B14F-4D97-AF65-F5344CB8AC3E}">
        <p14:creationId xmlns:p14="http://schemas.microsoft.com/office/powerpoint/2010/main" val="493486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73871-E668-5396-2365-A57A95AB33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B84183-B574-F913-8322-17D3931285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2639CD-A615-67F8-58B7-0859710FBEFF}"/>
              </a:ext>
            </a:extLst>
          </p:cNvPr>
          <p:cNvSpPr>
            <a:spLocks noGrp="1"/>
          </p:cNvSpPr>
          <p:nvPr>
            <p:ph type="body" idx="1"/>
          </p:nvPr>
        </p:nvSpPr>
        <p:spPr/>
        <p:txBody>
          <a:bodyPr/>
          <a:lstStyle/>
          <a:p>
            <a:r>
              <a:rPr lang="en-US" altLang="zh-CN" sz="1200" b="1" i="0" kern="1200" dirty="0">
                <a:solidFill>
                  <a:schemeClr val="tx1"/>
                </a:solidFill>
                <a:effectLst/>
                <a:latin typeface="+mn-lt"/>
                <a:ea typeface="+mn-ea"/>
                <a:cs typeface="+mn-cs"/>
              </a:rPr>
              <a:t>There are some studies investigating the trade-off between reproduction and growth regarding masting years, and people have different conclusions. </a:t>
            </a:r>
          </a:p>
          <a:p>
            <a:endParaRPr lang="en-US" altLang="zh-CN" sz="1200" b="1" i="0" kern="1200" dirty="0">
              <a:solidFill>
                <a:schemeClr val="tx1"/>
              </a:solidFill>
              <a:effectLst/>
              <a:latin typeface="+mn-lt"/>
              <a:ea typeface="+mn-ea"/>
              <a:cs typeface="+mn-cs"/>
            </a:endParaRPr>
          </a:p>
          <a:p>
            <a:r>
              <a:rPr lang="en-US" altLang="zh-CN" sz="1200" b="1" i="0" kern="1200" dirty="0">
                <a:solidFill>
                  <a:schemeClr val="tx1"/>
                </a:solidFill>
                <a:effectLst/>
                <a:latin typeface="+mn-lt"/>
                <a:ea typeface="+mn-ea"/>
                <a:cs typeface="+mn-cs"/>
              </a:rPr>
              <a:t>There were trade-offs between acorn production and stem growth in individuals of</a:t>
            </a:r>
            <a:r>
              <a:rPr lang="en-US" altLang="zh-CN" sz="1200" b="0" i="0" kern="1200" dirty="0">
                <a:solidFill>
                  <a:schemeClr val="tx1"/>
                </a:solidFill>
                <a:effectLst/>
                <a:latin typeface="+mn-lt"/>
                <a:ea typeface="+mn-ea"/>
                <a:cs typeface="+mn-cs"/>
              </a:rPr>
              <a:t> </a:t>
            </a:r>
            <a:r>
              <a:rPr lang="en-US" altLang="zh-CN" sz="1200" b="1" i="1" kern="1200" dirty="0">
                <a:solidFill>
                  <a:schemeClr val="tx1"/>
                </a:solidFill>
                <a:effectLst/>
                <a:latin typeface="+mn-lt"/>
                <a:ea typeface="+mn-ea"/>
                <a:cs typeface="+mn-cs"/>
              </a:rPr>
              <a:t>Quercus ilex</a:t>
            </a:r>
            <a:r>
              <a:rPr lang="en-US" altLang="zh-CN" sz="1200" b="1"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There were negative correlations between acorn production and annual and late summer–autumn stem growth during masting years, but no relationship between acorn production and winter–spring growth</a:t>
            </a:r>
            <a:r>
              <a:rPr lang="en-US" altLang="zh-CN" sz="1200" b="1" i="0" kern="1200" dirty="0">
                <a:solidFill>
                  <a:schemeClr val="tx1"/>
                </a:solidFill>
                <a:effectLst/>
                <a:latin typeface="+mn-lt"/>
                <a:ea typeface="+mn-ea"/>
                <a:cs typeface="+mn-cs"/>
              </a:rPr>
              <a:t>.</a:t>
            </a:r>
            <a:endParaRPr lang="en-US" altLang="zh-CN" dirty="0"/>
          </a:p>
        </p:txBody>
      </p:sp>
      <p:sp>
        <p:nvSpPr>
          <p:cNvPr id="4" name="Slide Number Placeholder 3">
            <a:extLst>
              <a:ext uri="{FF2B5EF4-FFF2-40B4-BE49-F238E27FC236}">
                <a16:creationId xmlns:a16="http://schemas.microsoft.com/office/drawing/2014/main" id="{5B7CFAE9-C39D-AD88-AC57-75C4300320FB}"/>
              </a:ext>
            </a:extLst>
          </p:cNvPr>
          <p:cNvSpPr>
            <a:spLocks noGrp="1"/>
          </p:cNvSpPr>
          <p:nvPr>
            <p:ph type="sldNum" sz="quarter" idx="5"/>
          </p:nvPr>
        </p:nvSpPr>
        <p:spPr/>
        <p:txBody>
          <a:bodyPr/>
          <a:lstStyle/>
          <a:p>
            <a:fld id="{20968BB1-388A-47E0-9C8C-4528CEDAAC72}" type="slidenum">
              <a:rPr lang="zh-CN" altLang="en-US" smtClean="0"/>
              <a:t>6</a:t>
            </a:fld>
            <a:endParaRPr lang="zh-CN" altLang="en-US"/>
          </a:p>
        </p:txBody>
      </p:sp>
    </p:spTree>
    <p:extLst>
      <p:ext uri="{BB962C8B-B14F-4D97-AF65-F5344CB8AC3E}">
        <p14:creationId xmlns:p14="http://schemas.microsoft.com/office/powerpoint/2010/main" val="40734132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Climatic niche of mast seeding in beech, </a:t>
            </a:r>
            <a:r>
              <a:rPr lang="en-US" altLang="zh-CN" dirty="0"/>
              <a:t>found evidence of a </a:t>
            </a:r>
            <a:r>
              <a:rPr lang="en-US" altLang="zh-CN" b="1" dirty="0"/>
              <a:t>climate-driven trade-off</a:t>
            </a:r>
            <a:r>
              <a:rPr lang="en-US" altLang="zh-CN" dirty="0"/>
              <a:t> between seed production and vegetative growth in beech. When conditions favor high seed production, vegetative growth tends to be reduced — and vice versa. </a:t>
            </a:r>
            <a:endParaRPr lang="zh-CN" altLang="en-US"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7</a:t>
            </a:fld>
            <a:endParaRPr lang="zh-CN" altLang="en-US"/>
          </a:p>
        </p:txBody>
      </p:sp>
    </p:spTree>
    <p:extLst>
      <p:ext uri="{BB962C8B-B14F-4D97-AF65-F5344CB8AC3E}">
        <p14:creationId xmlns:p14="http://schemas.microsoft.com/office/powerpoint/2010/main" val="18327215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From previous studies, we could conclude that the trade-off relationship might be complicated, and there are several things we need to consider when approaching this question.</a:t>
            </a:r>
            <a:endParaRPr lang="zh-CN" altLang="en-US"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8</a:t>
            </a:fld>
            <a:endParaRPr lang="zh-CN" altLang="en-US"/>
          </a:p>
        </p:txBody>
      </p:sp>
    </p:spTree>
    <p:extLst>
      <p:ext uri="{BB962C8B-B14F-4D97-AF65-F5344CB8AC3E}">
        <p14:creationId xmlns:p14="http://schemas.microsoft.com/office/powerpoint/2010/main" val="1931345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12</a:t>
            </a:fld>
            <a:endParaRPr lang="zh-CN" altLang="en-US"/>
          </a:p>
        </p:txBody>
      </p:sp>
    </p:spTree>
    <p:extLst>
      <p:ext uri="{BB962C8B-B14F-4D97-AF65-F5344CB8AC3E}">
        <p14:creationId xmlns:p14="http://schemas.microsoft.com/office/powerpoint/2010/main" val="160983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1FF73-2F13-2BA7-B57B-003189A08603}"/>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0B81B72C-A583-78E2-100B-9FC4415B51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CF8E4C6-D439-3F40-ECEF-539E1E945B8B}"/>
              </a:ext>
            </a:extLst>
          </p:cNvPr>
          <p:cNvSpPr>
            <a:spLocks noGrp="1"/>
          </p:cNvSpPr>
          <p:nvPr>
            <p:ph type="dt" sz="half" idx="10"/>
          </p:nvPr>
        </p:nvSpPr>
        <p:spPr/>
        <p:txBody>
          <a:bodyPr/>
          <a:lstStyle/>
          <a:p>
            <a:fld id="{2090D983-1732-412C-B15B-F6966790C8B0}" type="datetimeFigureOut">
              <a:rPr lang="zh-CN" altLang="en-US" smtClean="0"/>
              <a:t>2025/10/2</a:t>
            </a:fld>
            <a:endParaRPr lang="zh-CN" altLang="en-US"/>
          </a:p>
        </p:txBody>
      </p:sp>
      <p:sp>
        <p:nvSpPr>
          <p:cNvPr id="5" name="Footer Placeholder 4">
            <a:extLst>
              <a:ext uri="{FF2B5EF4-FFF2-40B4-BE49-F238E27FC236}">
                <a16:creationId xmlns:a16="http://schemas.microsoft.com/office/drawing/2014/main" id="{ADB6C61C-93C8-5842-0A94-175602DB7778}"/>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CE63CA7-B673-E3D3-26DD-C21898C5CA79}"/>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41086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CC162-A907-6097-DC56-CA7B97F24ED4}"/>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3D087834-0AB4-D542-8B69-1A070050BAFC}"/>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09249100-C86F-E09E-EF1A-6BB29193DDC9}"/>
              </a:ext>
            </a:extLst>
          </p:cNvPr>
          <p:cNvSpPr>
            <a:spLocks noGrp="1"/>
          </p:cNvSpPr>
          <p:nvPr>
            <p:ph type="dt" sz="half" idx="10"/>
          </p:nvPr>
        </p:nvSpPr>
        <p:spPr/>
        <p:txBody>
          <a:bodyPr/>
          <a:lstStyle/>
          <a:p>
            <a:fld id="{2090D983-1732-412C-B15B-F6966790C8B0}" type="datetimeFigureOut">
              <a:rPr lang="zh-CN" altLang="en-US" smtClean="0"/>
              <a:t>2025/10/2</a:t>
            </a:fld>
            <a:endParaRPr lang="zh-CN" altLang="en-US"/>
          </a:p>
        </p:txBody>
      </p:sp>
      <p:sp>
        <p:nvSpPr>
          <p:cNvPr id="5" name="Footer Placeholder 4">
            <a:extLst>
              <a:ext uri="{FF2B5EF4-FFF2-40B4-BE49-F238E27FC236}">
                <a16:creationId xmlns:a16="http://schemas.microsoft.com/office/drawing/2014/main" id="{55F90C52-899A-0933-EBE5-0C4830BA13A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E6AFC28-0416-E63F-D8F9-05AF70782B41}"/>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650034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0169C2-E207-ACC9-8E0C-1E21FEFC2530}"/>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55AE9096-B3FB-E3A5-C999-A96B5EBD259A}"/>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48C4833-866D-A136-AB68-941EAFE1393A}"/>
              </a:ext>
            </a:extLst>
          </p:cNvPr>
          <p:cNvSpPr>
            <a:spLocks noGrp="1"/>
          </p:cNvSpPr>
          <p:nvPr>
            <p:ph type="dt" sz="half" idx="10"/>
          </p:nvPr>
        </p:nvSpPr>
        <p:spPr/>
        <p:txBody>
          <a:bodyPr/>
          <a:lstStyle/>
          <a:p>
            <a:fld id="{2090D983-1732-412C-B15B-F6966790C8B0}" type="datetimeFigureOut">
              <a:rPr lang="zh-CN" altLang="en-US" smtClean="0"/>
              <a:t>2025/10/2</a:t>
            </a:fld>
            <a:endParaRPr lang="zh-CN" altLang="en-US"/>
          </a:p>
        </p:txBody>
      </p:sp>
      <p:sp>
        <p:nvSpPr>
          <p:cNvPr id="5" name="Footer Placeholder 4">
            <a:extLst>
              <a:ext uri="{FF2B5EF4-FFF2-40B4-BE49-F238E27FC236}">
                <a16:creationId xmlns:a16="http://schemas.microsoft.com/office/drawing/2014/main" id="{9BD5E405-2543-6F82-69B3-90BBD3899BB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39C70817-8E62-696A-3849-4A07296F96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05826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45DA-AB6D-B38F-C950-54DD9BA15694}"/>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A8867772-E59F-D3B2-7F3E-BD80B3B83DFE}"/>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30EFB48-3609-3537-2E34-14ED0281CF35}"/>
              </a:ext>
            </a:extLst>
          </p:cNvPr>
          <p:cNvSpPr>
            <a:spLocks noGrp="1"/>
          </p:cNvSpPr>
          <p:nvPr>
            <p:ph type="dt" sz="half" idx="10"/>
          </p:nvPr>
        </p:nvSpPr>
        <p:spPr/>
        <p:txBody>
          <a:bodyPr/>
          <a:lstStyle/>
          <a:p>
            <a:fld id="{2090D983-1732-412C-B15B-F6966790C8B0}" type="datetimeFigureOut">
              <a:rPr lang="zh-CN" altLang="en-US" smtClean="0"/>
              <a:t>2025/10/2</a:t>
            </a:fld>
            <a:endParaRPr lang="zh-CN" altLang="en-US"/>
          </a:p>
        </p:txBody>
      </p:sp>
      <p:sp>
        <p:nvSpPr>
          <p:cNvPr id="5" name="Footer Placeholder 4">
            <a:extLst>
              <a:ext uri="{FF2B5EF4-FFF2-40B4-BE49-F238E27FC236}">
                <a16:creationId xmlns:a16="http://schemas.microsoft.com/office/drawing/2014/main" id="{C9E69FD5-1C48-2877-9ED0-D0991C8A9DD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0120AC2F-A1BB-ED71-758F-FA2B925461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926525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0A7AA-F81B-271F-F4F6-0A0372F2CC29}"/>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6AFD6F11-39FD-D0D7-B118-06CEEBA4609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56B48CCB-97D6-26EB-A886-B8FB99BD38C8}"/>
              </a:ext>
            </a:extLst>
          </p:cNvPr>
          <p:cNvSpPr>
            <a:spLocks noGrp="1"/>
          </p:cNvSpPr>
          <p:nvPr>
            <p:ph type="dt" sz="half" idx="10"/>
          </p:nvPr>
        </p:nvSpPr>
        <p:spPr/>
        <p:txBody>
          <a:bodyPr/>
          <a:lstStyle/>
          <a:p>
            <a:fld id="{2090D983-1732-412C-B15B-F6966790C8B0}" type="datetimeFigureOut">
              <a:rPr lang="zh-CN" altLang="en-US" smtClean="0"/>
              <a:t>2025/10/2</a:t>
            </a:fld>
            <a:endParaRPr lang="zh-CN" altLang="en-US"/>
          </a:p>
        </p:txBody>
      </p:sp>
      <p:sp>
        <p:nvSpPr>
          <p:cNvPr id="5" name="Footer Placeholder 4">
            <a:extLst>
              <a:ext uri="{FF2B5EF4-FFF2-40B4-BE49-F238E27FC236}">
                <a16:creationId xmlns:a16="http://schemas.microsoft.com/office/drawing/2014/main" id="{E0E2CC2C-5EA6-3F62-1A4B-1ACF520D652C}"/>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DF7C70C-A003-00F9-75C8-48B8997FB2E4}"/>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26410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F17E0-15DB-5FB9-88A4-CE8C37FF3651}"/>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68581A0-3399-BB60-C9AA-6E929B92A0A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D38A2F4E-FA3B-9DDA-AD46-53CD26EC0609}"/>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BFA70823-566F-5A06-EB47-542F4F69438C}"/>
              </a:ext>
            </a:extLst>
          </p:cNvPr>
          <p:cNvSpPr>
            <a:spLocks noGrp="1"/>
          </p:cNvSpPr>
          <p:nvPr>
            <p:ph type="dt" sz="half" idx="10"/>
          </p:nvPr>
        </p:nvSpPr>
        <p:spPr/>
        <p:txBody>
          <a:bodyPr/>
          <a:lstStyle/>
          <a:p>
            <a:fld id="{2090D983-1732-412C-B15B-F6966790C8B0}" type="datetimeFigureOut">
              <a:rPr lang="zh-CN" altLang="en-US" smtClean="0"/>
              <a:t>2025/10/2</a:t>
            </a:fld>
            <a:endParaRPr lang="zh-CN" altLang="en-US"/>
          </a:p>
        </p:txBody>
      </p:sp>
      <p:sp>
        <p:nvSpPr>
          <p:cNvPr id="6" name="Footer Placeholder 5">
            <a:extLst>
              <a:ext uri="{FF2B5EF4-FFF2-40B4-BE49-F238E27FC236}">
                <a16:creationId xmlns:a16="http://schemas.microsoft.com/office/drawing/2014/main" id="{A34837BC-D66F-2F99-70FB-2D3EB482783E}"/>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3C59538E-068C-D195-D66B-B0F953EF6BD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302498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D1C14-DF37-EA34-D9F5-EDB611D48FAE}"/>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878F3761-5892-56FA-A26E-8EB229DD72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EF09C4BE-C0BC-C785-F499-FD2940AC5EA2}"/>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17F29B7A-786B-BB7D-0345-A8C8E7F338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202F7D48-5F9D-CF56-1589-7F4A014DE769}"/>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AC10A4D7-4DE9-45AF-1F2F-C17F7E63FCD8}"/>
              </a:ext>
            </a:extLst>
          </p:cNvPr>
          <p:cNvSpPr>
            <a:spLocks noGrp="1"/>
          </p:cNvSpPr>
          <p:nvPr>
            <p:ph type="dt" sz="half" idx="10"/>
          </p:nvPr>
        </p:nvSpPr>
        <p:spPr/>
        <p:txBody>
          <a:bodyPr/>
          <a:lstStyle/>
          <a:p>
            <a:fld id="{2090D983-1732-412C-B15B-F6966790C8B0}" type="datetimeFigureOut">
              <a:rPr lang="zh-CN" altLang="en-US" smtClean="0"/>
              <a:t>2025/10/2</a:t>
            </a:fld>
            <a:endParaRPr lang="zh-CN" altLang="en-US"/>
          </a:p>
        </p:txBody>
      </p:sp>
      <p:sp>
        <p:nvSpPr>
          <p:cNvPr id="8" name="Footer Placeholder 7">
            <a:extLst>
              <a:ext uri="{FF2B5EF4-FFF2-40B4-BE49-F238E27FC236}">
                <a16:creationId xmlns:a16="http://schemas.microsoft.com/office/drawing/2014/main" id="{8B62CCD7-6F81-597E-F6EF-44E7F5A0777E}"/>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AAE0C307-6741-23F5-7142-FFC4A3109465}"/>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842961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C8667-DEA6-DDF8-B478-468D0A146FF2}"/>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756B1385-13E7-2978-A1C0-AA017D744DA5}"/>
              </a:ext>
            </a:extLst>
          </p:cNvPr>
          <p:cNvSpPr>
            <a:spLocks noGrp="1"/>
          </p:cNvSpPr>
          <p:nvPr>
            <p:ph type="dt" sz="half" idx="10"/>
          </p:nvPr>
        </p:nvSpPr>
        <p:spPr/>
        <p:txBody>
          <a:bodyPr/>
          <a:lstStyle/>
          <a:p>
            <a:fld id="{2090D983-1732-412C-B15B-F6966790C8B0}" type="datetimeFigureOut">
              <a:rPr lang="zh-CN" altLang="en-US" smtClean="0"/>
              <a:t>2025/10/2</a:t>
            </a:fld>
            <a:endParaRPr lang="zh-CN" altLang="en-US"/>
          </a:p>
        </p:txBody>
      </p:sp>
      <p:sp>
        <p:nvSpPr>
          <p:cNvPr id="4" name="Footer Placeholder 3">
            <a:extLst>
              <a:ext uri="{FF2B5EF4-FFF2-40B4-BE49-F238E27FC236}">
                <a16:creationId xmlns:a16="http://schemas.microsoft.com/office/drawing/2014/main" id="{86D8B39E-5F74-5A5E-2334-BC9C2FD47966}"/>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6E309C99-BC27-AFF9-B508-4878A83D076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173783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91B30D-6F36-2E73-A3EC-4DE7E89EA30D}"/>
              </a:ext>
            </a:extLst>
          </p:cNvPr>
          <p:cNvSpPr>
            <a:spLocks noGrp="1"/>
          </p:cNvSpPr>
          <p:nvPr>
            <p:ph type="dt" sz="half" idx="10"/>
          </p:nvPr>
        </p:nvSpPr>
        <p:spPr/>
        <p:txBody>
          <a:bodyPr/>
          <a:lstStyle/>
          <a:p>
            <a:fld id="{2090D983-1732-412C-B15B-F6966790C8B0}" type="datetimeFigureOut">
              <a:rPr lang="zh-CN" altLang="en-US" smtClean="0"/>
              <a:t>2025/10/2</a:t>
            </a:fld>
            <a:endParaRPr lang="zh-CN" altLang="en-US"/>
          </a:p>
        </p:txBody>
      </p:sp>
      <p:sp>
        <p:nvSpPr>
          <p:cNvPr id="3" name="Footer Placeholder 2">
            <a:extLst>
              <a:ext uri="{FF2B5EF4-FFF2-40B4-BE49-F238E27FC236}">
                <a16:creationId xmlns:a16="http://schemas.microsoft.com/office/drawing/2014/main" id="{AB00DAE4-034D-538F-161A-4B61451FCA33}"/>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411C09D2-1362-722C-2A24-739F2C0A9D5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409004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1FA58-B4EE-7770-59EF-327EA3A0D3EF}"/>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5760DE2B-F9F9-7D79-8655-049EA62EB0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C1012190-5848-A62F-8228-0AD9C18635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9C71A7B7-51A4-F2D7-D0D9-25841491BD99}"/>
              </a:ext>
            </a:extLst>
          </p:cNvPr>
          <p:cNvSpPr>
            <a:spLocks noGrp="1"/>
          </p:cNvSpPr>
          <p:nvPr>
            <p:ph type="dt" sz="half" idx="10"/>
          </p:nvPr>
        </p:nvSpPr>
        <p:spPr/>
        <p:txBody>
          <a:bodyPr/>
          <a:lstStyle/>
          <a:p>
            <a:fld id="{2090D983-1732-412C-B15B-F6966790C8B0}" type="datetimeFigureOut">
              <a:rPr lang="zh-CN" altLang="en-US" smtClean="0"/>
              <a:t>2025/10/2</a:t>
            </a:fld>
            <a:endParaRPr lang="zh-CN" altLang="en-US"/>
          </a:p>
        </p:txBody>
      </p:sp>
      <p:sp>
        <p:nvSpPr>
          <p:cNvPr id="6" name="Footer Placeholder 5">
            <a:extLst>
              <a:ext uri="{FF2B5EF4-FFF2-40B4-BE49-F238E27FC236}">
                <a16:creationId xmlns:a16="http://schemas.microsoft.com/office/drawing/2014/main" id="{8D764CDB-FCB1-5698-57A6-600D0FE7F481}"/>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A86EFAB-A834-FA12-73CB-9F1DB868EF1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81484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9A90E-4AF1-8D54-CCD1-A05386E01718}"/>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B3144ADA-8851-30AD-5B52-EE0FD9EBC7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B7E1A3-A8E9-90F9-B9DC-DCE525F1CE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F2E2E6EC-FB7E-D394-8CB2-DCFF81EDBC78}"/>
              </a:ext>
            </a:extLst>
          </p:cNvPr>
          <p:cNvSpPr>
            <a:spLocks noGrp="1"/>
          </p:cNvSpPr>
          <p:nvPr>
            <p:ph type="dt" sz="half" idx="10"/>
          </p:nvPr>
        </p:nvSpPr>
        <p:spPr/>
        <p:txBody>
          <a:bodyPr/>
          <a:lstStyle/>
          <a:p>
            <a:fld id="{2090D983-1732-412C-B15B-F6966790C8B0}" type="datetimeFigureOut">
              <a:rPr lang="zh-CN" altLang="en-US" smtClean="0"/>
              <a:t>2025/10/2</a:t>
            </a:fld>
            <a:endParaRPr lang="zh-CN" altLang="en-US"/>
          </a:p>
        </p:txBody>
      </p:sp>
      <p:sp>
        <p:nvSpPr>
          <p:cNvPr id="6" name="Footer Placeholder 5">
            <a:extLst>
              <a:ext uri="{FF2B5EF4-FFF2-40B4-BE49-F238E27FC236}">
                <a16:creationId xmlns:a16="http://schemas.microsoft.com/office/drawing/2014/main" id="{E51C3EB0-E033-88FB-2333-1E1D0648E459}"/>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6A22CA86-C811-4217-6D1C-B6E0F5100B3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251756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655D0B-AD3B-E944-578D-729232A3C1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746F0864-9571-CA4F-0818-F0ACF87E88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7A52D953-CE43-AFB2-CA4D-33889A67DB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90D983-1732-412C-B15B-F6966790C8B0}" type="datetimeFigureOut">
              <a:rPr lang="zh-CN" altLang="en-US" smtClean="0"/>
              <a:t>2025/10/2</a:t>
            </a:fld>
            <a:endParaRPr lang="zh-CN" altLang="en-US"/>
          </a:p>
        </p:txBody>
      </p:sp>
      <p:sp>
        <p:nvSpPr>
          <p:cNvPr id="5" name="Footer Placeholder 4">
            <a:extLst>
              <a:ext uri="{FF2B5EF4-FFF2-40B4-BE49-F238E27FC236}">
                <a16:creationId xmlns:a16="http://schemas.microsoft.com/office/drawing/2014/main" id="{84471B11-9252-DE4C-C1BE-1DA49AF95A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AC49C96B-AE7D-5599-05AB-8ED8BBD526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236426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18.jpg"/><Relationship Id="rId3" Type="http://schemas.openxmlformats.org/officeDocument/2006/relationships/image" Target="../media/image1.jpg"/><Relationship Id="rId7" Type="http://schemas.openxmlformats.org/officeDocument/2006/relationships/image" Target="../media/image17.jpe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5000"/>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97E98-2D0F-79B6-9B09-8B4F529D3DE6}"/>
              </a:ext>
            </a:extLst>
          </p:cNvPr>
          <p:cNvSpPr>
            <a:spLocks noGrp="1"/>
          </p:cNvSpPr>
          <p:nvPr>
            <p:ph type="ctrTitle"/>
          </p:nvPr>
        </p:nvSpPr>
        <p:spPr>
          <a:xfrm>
            <a:off x="800100" y="908319"/>
            <a:ext cx="10591800" cy="2520681"/>
          </a:xfrm>
          <a:solidFill>
            <a:schemeClr val="bg1">
              <a:alpha val="63000"/>
            </a:schemeClr>
          </a:solidFill>
        </p:spPr>
        <p:txBody>
          <a:bodyPr>
            <a:normAutofit fontScale="90000"/>
          </a:bodyPr>
          <a:lstStyle/>
          <a:p>
            <a:br>
              <a:rPr lang="en-US" altLang="zh-CN" sz="3600" b="0" i="0" u="none" strike="noStrike" baseline="0" dirty="0">
                <a:solidFill>
                  <a:schemeClr val="tx2">
                    <a:lumMod val="90000"/>
                    <a:lumOff val="10000"/>
                  </a:schemeClr>
                </a:solidFill>
                <a:latin typeface="Britannic Bold" panose="020B0903060703020204" pitchFamily="34" charset="0"/>
              </a:rPr>
            </a:br>
            <a:br>
              <a:rPr lang="en-US" altLang="zh-CN" sz="3600" b="0" i="0" u="none" strike="noStrike" baseline="0" dirty="0">
                <a:solidFill>
                  <a:schemeClr val="tx2">
                    <a:lumMod val="90000"/>
                    <a:lumOff val="10000"/>
                  </a:schemeClr>
                </a:solidFill>
                <a:latin typeface="Britannic Bold" panose="020B0903060703020204" pitchFamily="34" charset="0"/>
              </a:rPr>
            </a:br>
            <a:br>
              <a:rPr lang="en-US" altLang="zh-CN" sz="3600" b="0" i="0" u="none" strike="noStrike" baseline="0" dirty="0">
                <a:solidFill>
                  <a:schemeClr val="tx2">
                    <a:lumMod val="90000"/>
                    <a:lumOff val="10000"/>
                  </a:schemeClr>
                </a:solidFill>
                <a:latin typeface="Britannic Bold" panose="020B0903060703020204" pitchFamily="34" charset="0"/>
              </a:rPr>
            </a:br>
            <a:br>
              <a:rPr lang="en-US" altLang="zh-CN" sz="3600" b="0" i="0" u="none" strike="noStrike" baseline="0" dirty="0">
                <a:solidFill>
                  <a:schemeClr val="tx2">
                    <a:lumMod val="90000"/>
                    <a:lumOff val="10000"/>
                  </a:schemeClr>
                </a:solidFill>
                <a:latin typeface="Britannic Bold" panose="020B0903060703020204" pitchFamily="34" charset="0"/>
              </a:rPr>
            </a:br>
            <a:br>
              <a:rPr lang="en-US" altLang="zh-CN" sz="3600" b="0" i="0" u="none" strike="noStrike" baseline="0" dirty="0">
                <a:solidFill>
                  <a:schemeClr val="tx2">
                    <a:lumMod val="90000"/>
                    <a:lumOff val="10000"/>
                  </a:schemeClr>
                </a:solidFill>
                <a:latin typeface="Britannic Bold" panose="020B0903060703020204" pitchFamily="34" charset="0"/>
              </a:rPr>
            </a:br>
            <a:r>
              <a:rPr lang="en-US" altLang="zh-CN" sz="3600" b="0" i="0" u="none" strike="noStrike" baseline="0" dirty="0">
                <a:solidFill>
                  <a:schemeClr val="tx2">
                    <a:lumMod val="90000"/>
                    <a:lumOff val="10000"/>
                  </a:schemeClr>
                </a:solidFill>
                <a:latin typeface="Britannic Bold" panose="020B0903060703020204" pitchFamily="34" charset="0"/>
              </a:rPr>
              <a:t>A Fine Balance’: Exploring the Interplay of Reproductive</a:t>
            </a:r>
            <a:br>
              <a:rPr lang="en-US" altLang="zh-CN" sz="3600" b="0" i="0" u="none" strike="noStrike" baseline="0" dirty="0">
                <a:solidFill>
                  <a:schemeClr val="tx2">
                    <a:lumMod val="90000"/>
                    <a:lumOff val="10000"/>
                  </a:schemeClr>
                </a:solidFill>
                <a:latin typeface="Britannic Bold" panose="020B0903060703020204" pitchFamily="34" charset="0"/>
              </a:rPr>
            </a:br>
            <a:r>
              <a:rPr lang="en-US" altLang="zh-CN" sz="3600" b="0" i="0" u="none" strike="noStrike" baseline="0" dirty="0">
                <a:solidFill>
                  <a:schemeClr val="tx2">
                    <a:lumMod val="90000"/>
                    <a:lumOff val="10000"/>
                  </a:schemeClr>
                </a:solidFill>
                <a:latin typeface="Britannic Bold" panose="020B0903060703020204" pitchFamily="34" charset="0"/>
              </a:rPr>
              <a:t>Strategies and Growth Dynamics in Trees</a:t>
            </a:r>
            <a:br>
              <a:rPr lang="en-US" altLang="zh-CN" dirty="0"/>
            </a:br>
            <a:endParaRPr lang="zh-CN" altLang="en-US" dirty="0"/>
          </a:p>
        </p:txBody>
      </p:sp>
      <p:sp>
        <p:nvSpPr>
          <p:cNvPr id="3" name="Subtitle 2">
            <a:extLst>
              <a:ext uri="{FF2B5EF4-FFF2-40B4-BE49-F238E27FC236}">
                <a16:creationId xmlns:a16="http://schemas.microsoft.com/office/drawing/2014/main" id="{B60E211F-D8F0-FA70-DB6E-02D1A05FA647}"/>
              </a:ext>
            </a:extLst>
          </p:cNvPr>
          <p:cNvSpPr>
            <a:spLocks noGrp="1"/>
          </p:cNvSpPr>
          <p:nvPr>
            <p:ph type="subTitle" idx="1"/>
          </p:nvPr>
        </p:nvSpPr>
        <p:spPr>
          <a:xfrm>
            <a:off x="1524000" y="4764171"/>
            <a:ext cx="9144000" cy="1655762"/>
          </a:xfrm>
        </p:spPr>
        <p:txBody>
          <a:bodyPr>
            <a:normAutofit/>
          </a:bodyPr>
          <a:lstStyle/>
          <a:p>
            <a:r>
              <a:rPr lang="en-US" altLang="zh-CN" sz="2800" dirty="0">
                <a:solidFill>
                  <a:schemeClr val="bg1"/>
                </a:solidFill>
              </a:rPr>
              <a:t>Xiaomao Wang</a:t>
            </a:r>
          </a:p>
          <a:p>
            <a:r>
              <a:rPr lang="en-US" altLang="zh-CN" sz="2800" dirty="0">
                <a:solidFill>
                  <a:schemeClr val="bg1"/>
                </a:solidFill>
              </a:rPr>
              <a:t>Oct 19 2025</a:t>
            </a:r>
          </a:p>
        </p:txBody>
      </p:sp>
    </p:spTree>
    <p:extLst>
      <p:ext uri="{BB962C8B-B14F-4D97-AF65-F5344CB8AC3E}">
        <p14:creationId xmlns:p14="http://schemas.microsoft.com/office/powerpoint/2010/main" val="868562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5000"/>
            <a:lum/>
          </a:blip>
          <a:srcRect/>
          <a:stretch>
            <a:fillRect t="-17000" b="-17000"/>
          </a:stretch>
        </a:blipFill>
        <a:effectLst/>
      </p:bgPr>
    </p:bg>
    <p:spTree>
      <p:nvGrpSpPr>
        <p:cNvPr id="1" name="">
          <a:extLst>
            <a:ext uri="{FF2B5EF4-FFF2-40B4-BE49-F238E27FC236}">
              <a16:creationId xmlns:a16="http://schemas.microsoft.com/office/drawing/2014/main" id="{70829AD7-A605-1A63-F41F-2BB1D32D07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5F005E4-EA5D-FA05-749D-E705A87BA1FC}"/>
              </a:ext>
            </a:extLst>
          </p:cNvPr>
          <p:cNvSpPr>
            <a:spLocks noGrp="1"/>
          </p:cNvSpPr>
          <p:nvPr>
            <p:ph type="ctrTitle"/>
          </p:nvPr>
        </p:nvSpPr>
        <p:spPr>
          <a:xfrm>
            <a:off x="0" y="544286"/>
            <a:ext cx="12192000" cy="5780313"/>
          </a:xfrm>
          <a:solidFill>
            <a:schemeClr val="bg1">
              <a:alpha val="63000"/>
            </a:schemeClr>
          </a:solidFill>
        </p:spPr>
        <p:txBody>
          <a:bodyPr>
            <a:normAutofit/>
          </a:bodyPr>
          <a:lstStyle/>
          <a:p>
            <a:br>
              <a:rPr lang="en-US" altLang="zh-CN" dirty="0"/>
            </a:br>
            <a:endParaRPr lang="zh-CN" altLang="en-US" dirty="0"/>
          </a:p>
        </p:txBody>
      </p:sp>
      <p:sp>
        <p:nvSpPr>
          <p:cNvPr id="3" name="TextBox 2">
            <a:extLst>
              <a:ext uri="{FF2B5EF4-FFF2-40B4-BE49-F238E27FC236}">
                <a16:creationId xmlns:a16="http://schemas.microsoft.com/office/drawing/2014/main" id="{F4F0B147-CDC1-3F89-F28A-999DA3B16E0F}"/>
              </a:ext>
            </a:extLst>
          </p:cNvPr>
          <p:cNvSpPr txBox="1"/>
          <p:nvPr/>
        </p:nvSpPr>
        <p:spPr>
          <a:xfrm>
            <a:off x="653143" y="1654628"/>
            <a:ext cx="10885714" cy="3539430"/>
          </a:xfrm>
          <a:prstGeom prst="rect">
            <a:avLst/>
          </a:prstGeom>
          <a:noFill/>
        </p:spPr>
        <p:txBody>
          <a:bodyPr wrap="square" rtlCol="0">
            <a:spAutoFit/>
          </a:bodyPr>
          <a:lstStyle/>
          <a:p>
            <a:pPr marL="285750" indent="-285750">
              <a:buFont typeface="Arial" panose="020B0604020202020204" pitchFamily="34" charset="0"/>
              <a:buChar char="•"/>
            </a:pPr>
            <a:r>
              <a:rPr lang="en-US" altLang="zh-CN" sz="2800" dirty="0"/>
              <a:t>Species with different reproductive cycles</a:t>
            </a:r>
          </a:p>
          <a:p>
            <a:endParaRPr lang="en-US" altLang="zh-CN" sz="2800" dirty="0"/>
          </a:p>
          <a:p>
            <a:pPr marL="285750" indent="-285750">
              <a:buFont typeface="Arial" panose="020B0604020202020204" pitchFamily="34" charset="0"/>
              <a:buChar char="•"/>
            </a:pPr>
            <a:r>
              <a:rPr lang="en-US" altLang="zh-CN" sz="2800" dirty="0"/>
              <a:t>Different elevation indicating different resources they can accumulate</a:t>
            </a:r>
          </a:p>
          <a:p>
            <a:endParaRPr lang="en-US" altLang="zh-CN" sz="2800" dirty="0"/>
          </a:p>
          <a:p>
            <a:pPr marL="285750" indent="-285750">
              <a:buFont typeface="Arial" panose="020B0604020202020204" pitchFamily="34" charset="0"/>
              <a:buChar char="•"/>
            </a:pPr>
            <a:r>
              <a:rPr lang="en-US" altLang="zh-CN" sz="2800" dirty="0"/>
              <a:t>Trade-off between the growth in the previous years, current year, following year of the masting years, which help us understand when does the masting initiate</a:t>
            </a:r>
          </a:p>
        </p:txBody>
      </p:sp>
    </p:spTree>
    <p:extLst>
      <p:ext uri="{BB962C8B-B14F-4D97-AF65-F5344CB8AC3E}">
        <p14:creationId xmlns:p14="http://schemas.microsoft.com/office/powerpoint/2010/main" val="729261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5000"/>
            <a:lum/>
          </a:blip>
          <a:srcRect/>
          <a:stretch>
            <a:fillRect t="-17000" b="-17000"/>
          </a:stretch>
        </a:blipFill>
        <a:effectLst/>
      </p:bgPr>
    </p:bg>
    <p:spTree>
      <p:nvGrpSpPr>
        <p:cNvPr id="1" name="">
          <a:extLst>
            <a:ext uri="{FF2B5EF4-FFF2-40B4-BE49-F238E27FC236}">
              <a16:creationId xmlns:a16="http://schemas.microsoft.com/office/drawing/2014/main" id="{1EB3718E-3D0F-CD2F-0260-AB545767EF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57E1D3-C1A2-0CE5-A848-6DDCD2C774EA}"/>
              </a:ext>
            </a:extLst>
          </p:cNvPr>
          <p:cNvSpPr>
            <a:spLocks noGrp="1"/>
          </p:cNvSpPr>
          <p:nvPr>
            <p:ph type="ctrTitle"/>
          </p:nvPr>
        </p:nvSpPr>
        <p:spPr>
          <a:xfrm>
            <a:off x="0" y="544286"/>
            <a:ext cx="12192000" cy="5780313"/>
          </a:xfrm>
          <a:solidFill>
            <a:schemeClr val="bg1">
              <a:alpha val="63000"/>
            </a:schemeClr>
          </a:solidFill>
        </p:spPr>
        <p:txBody>
          <a:bodyPr>
            <a:normAutofit/>
          </a:bodyPr>
          <a:lstStyle/>
          <a:p>
            <a:endParaRPr lang="zh-CN" altLang="en-US" sz="2400" baseline="-25000" dirty="0"/>
          </a:p>
        </p:txBody>
      </p:sp>
      <p:sp>
        <p:nvSpPr>
          <p:cNvPr id="4" name="TextBox 3">
            <a:extLst>
              <a:ext uri="{FF2B5EF4-FFF2-40B4-BE49-F238E27FC236}">
                <a16:creationId xmlns:a16="http://schemas.microsoft.com/office/drawing/2014/main" id="{AAB183AB-7F21-7065-9F1D-6668478A5F20}"/>
              </a:ext>
            </a:extLst>
          </p:cNvPr>
          <p:cNvSpPr txBox="1"/>
          <p:nvPr/>
        </p:nvSpPr>
        <p:spPr>
          <a:xfrm>
            <a:off x="351064" y="2220686"/>
            <a:ext cx="11489871" cy="1938992"/>
          </a:xfrm>
          <a:prstGeom prst="rect">
            <a:avLst/>
          </a:prstGeom>
          <a:noFill/>
        </p:spPr>
        <p:txBody>
          <a:bodyPr wrap="square" rtlCol="0">
            <a:spAutoFit/>
          </a:bodyPr>
          <a:lstStyle/>
          <a:p>
            <a:pPr algn="ctr"/>
            <a:r>
              <a:rPr lang="en-US" altLang="zh-CN" sz="2400" dirty="0"/>
              <a:t>Seed</a:t>
            </a:r>
            <a:r>
              <a:rPr lang="en-US" altLang="zh-CN" sz="2400" baseline="-25000" dirty="0"/>
              <a:t>j,sp,y </a:t>
            </a:r>
            <a:r>
              <a:rPr lang="en-US" altLang="zh-CN" sz="2400" dirty="0"/>
              <a:t>∼ </a:t>
            </a:r>
            <a:r>
              <a:rPr lang="en-US" altLang="zh-CN" sz="2400" dirty="0" err="1"/>
              <a:t>NegBinomial</a:t>
            </a:r>
            <a:r>
              <a:rPr lang="en-US" altLang="zh-CN" sz="2400" dirty="0"/>
              <a:t>(</a:t>
            </a:r>
            <a:r>
              <a:rPr lang="el-GR" altLang="zh-CN" sz="2400" dirty="0"/>
              <a:t>λ</a:t>
            </a:r>
            <a:r>
              <a:rPr lang="en-US" altLang="zh-CN" sz="2400" baseline="-25000" dirty="0"/>
              <a:t>j,sp,y</a:t>
            </a:r>
            <a:r>
              <a:rPr lang="en-US" altLang="zh-CN" sz="2400" dirty="0"/>
              <a:t>, </a:t>
            </a:r>
            <a:r>
              <a:rPr lang="el-GR" altLang="zh-CN" sz="2400" dirty="0"/>
              <a:t>ϕ)</a:t>
            </a:r>
            <a:endParaRPr lang="en-US" altLang="zh-CN" sz="2400" dirty="0"/>
          </a:p>
          <a:p>
            <a:br>
              <a:rPr lang="el-GR" altLang="zh-CN" sz="2400" dirty="0"/>
            </a:br>
            <a:r>
              <a:rPr lang="en-US" altLang="zh-CN" sz="2400" dirty="0"/>
              <a:t>The modeled seed count (λ</a:t>
            </a:r>
            <a:r>
              <a:rPr lang="en-US" altLang="zh-CN" sz="2400" baseline="-25000" dirty="0"/>
              <a:t>j,sp,y</a:t>
            </a:r>
            <a:r>
              <a:rPr lang="en-US" altLang="zh-CN" sz="2400" dirty="0"/>
              <a:t>) for stand j, species sp, and year y is:</a:t>
            </a:r>
          </a:p>
          <a:p>
            <a:pPr algn="ctr"/>
            <a:br>
              <a:rPr lang="en-US" altLang="zh-CN" sz="2400" dirty="0"/>
            </a:br>
            <a:r>
              <a:rPr lang="en-US" altLang="zh-CN" sz="2400" dirty="0"/>
              <a:t>log</a:t>
            </a:r>
            <a:r>
              <a:rPr lang="en-US" altLang="zh-CN" sz="2000" baseline="-25000" dirty="0"/>
              <a:t>(</a:t>
            </a:r>
            <a:r>
              <a:rPr lang="el-GR" altLang="zh-CN" sz="2000" baseline="-25000" dirty="0"/>
              <a:t>λ</a:t>
            </a:r>
            <a:r>
              <a:rPr lang="en-US" altLang="zh-CN" sz="2000" baseline="-25000" dirty="0"/>
              <a:t>j,sp,y) </a:t>
            </a:r>
            <a:r>
              <a:rPr lang="en-US" altLang="zh-CN" sz="2400" dirty="0"/>
              <a:t>= </a:t>
            </a:r>
            <a:r>
              <a:rPr lang="el-GR" altLang="zh-CN" sz="2400" dirty="0"/>
              <a:t>α</a:t>
            </a:r>
            <a:r>
              <a:rPr lang="el-GR" altLang="zh-CN" sz="2400" baseline="-25000" dirty="0"/>
              <a:t>0</a:t>
            </a:r>
            <a:r>
              <a:rPr lang="el-GR" altLang="zh-CN" sz="2400" dirty="0"/>
              <a:t> + α</a:t>
            </a:r>
            <a:r>
              <a:rPr lang="en-US" altLang="zh-CN" sz="2400" baseline="-25000" dirty="0"/>
              <a:t>sp</a:t>
            </a:r>
            <a:r>
              <a:rPr lang="en-US" altLang="zh-CN" sz="2400" dirty="0"/>
              <a:t> + </a:t>
            </a:r>
            <a:r>
              <a:rPr lang="el-GR" altLang="zh-CN" sz="2400" dirty="0"/>
              <a:t>α</a:t>
            </a:r>
            <a:r>
              <a:rPr lang="en-US" altLang="zh-CN" sz="2400" baseline="-25000" dirty="0"/>
              <a:t>j</a:t>
            </a:r>
            <a:r>
              <a:rPr lang="en-US" altLang="zh-CN" sz="2400" dirty="0"/>
              <a:t> + </a:t>
            </a:r>
            <a:r>
              <a:rPr lang="el-GR" altLang="zh-CN" sz="2400" dirty="0"/>
              <a:t>β</a:t>
            </a:r>
            <a:r>
              <a:rPr lang="el-GR" altLang="zh-CN" sz="2400" baseline="-25000" dirty="0"/>
              <a:t>1,</a:t>
            </a:r>
            <a:r>
              <a:rPr lang="en-US" altLang="zh-CN" sz="2400" baseline="-25000" dirty="0"/>
              <a:t>sp </a:t>
            </a:r>
            <a:r>
              <a:rPr lang="zh-CN" altLang="en-US" sz="2400" dirty="0"/>
              <a:t>・ </a:t>
            </a:r>
            <a:r>
              <a:rPr lang="en-US" altLang="zh-CN" sz="2400" dirty="0"/>
              <a:t>Growth</a:t>
            </a:r>
            <a:r>
              <a:rPr lang="en-US" altLang="zh-CN" sz="2400" baseline="-25000" dirty="0"/>
              <a:t>j,sp,y </a:t>
            </a:r>
            <a:r>
              <a:rPr lang="en-US" altLang="zh-CN" sz="2400" dirty="0"/>
              <a:t>+ </a:t>
            </a:r>
            <a:r>
              <a:rPr lang="el-GR" altLang="zh-CN" sz="2400" dirty="0"/>
              <a:t>β</a:t>
            </a:r>
            <a:r>
              <a:rPr lang="el-GR" altLang="zh-CN" sz="2400" baseline="-25000" dirty="0"/>
              <a:t>2,</a:t>
            </a:r>
            <a:r>
              <a:rPr lang="en-US" altLang="zh-CN" sz="2400" baseline="-25000" dirty="0"/>
              <a:t>sp</a:t>
            </a:r>
            <a:r>
              <a:rPr lang="zh-CN" altLang="en-US" sz="2400" dirty="0"/>
              <a:t>・ </a:t>
            </a:r>
            <a:r>
              <a:rPr lang="en-US" altLang="zh-CN" sz="2400" dirty="0"/>
              <a:t>Growth</a:t>
            </a:r>
            <a:r>
              <a:rPr lang="en-US" altLang="zh-CN" sz="2400" baseline="-25000" dirty="0"/>
              <a:t>j,sp,y−1 </a:t>
            </a:r>
            <a:r>
              <a:rPr lang="en-US" altLang="zh-CN" sz="2400" dirty="0"/>
              <a:t>+ </a:t>
            </a:r>
            <a:r>
              <a:rPr lang="el-GR" altLang="zh-CN" sz="2400" dirty="0"/>
              <a:t>β</a:t>
            </a:r>
            <a:r>
              <a:rPr lang="el-GR" altLang="zh-CN" sz="2400" baseline="-25000" dirty="0"/>
              <a:t>3,</a:t>
            </a:r>
            <a:r>
              <a:rPr lang="en-US" altLang="zh-CN" sz="2400" baseline="-25000" dirty="0"/>
              <a:t>sp </a:t>
            </a:r>
            <a:r>
              <a:rPr lang="zh-CN" altLang="en-US" sz="2400" dirty="0"/>
              <a:t>・ </a:t>
            </a:r>
            <a:r>
              <a:rPr lang="en-US" altLang="zh-CN" sz="2400" dirty="0"/>
              <a:t>Elevation</a:t>
            </a:r>
            <a:r>
              <a:rPr lang="en-US" altLang="zh-CN" sz="2400" baseline="-25000" dirty="0"/>
              <a:t>j</a:t>
            </a:r>
            <a:endParaRPr lang="zh-CN" altLang="en-US" sz="2400" dirty="0"/>
          </a:p>
        </p:txBody>
      </p:sp>
    </p:spTree>
    <p:extLst>
      <p:ext uri="{BB962C8B-B14F-4D97-AF65-F5344CB8AC3E}">
        <p14:creationId xmlns:p14="http://schemas.microsoft.com/office/powerpoint/2010/main" val="39628336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D7AE4C42-FBE6-4746-91C2-DF8F0A81A5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23813D-539B-DC6F-08E6-A204A8EAD8BD}"/>
              </a:ext>
            </a:extLst>
          </p:cNvPr>
          <p:cNvSpPr>
            <a:spLocks noGrp="1"/>
          </p:cNvSpPr>
          <p:nvPr>
            <p:ph type="ctrTitle"/>
          </p:nvPr>
        </p:nvSpPr>
        <p:spPr>
          <a:xfrm>
            <a:off x="0" y="544286"/>
            <a:ext cx="12192000" cy="5780313"/>
          </a:xfrm>
          <a:solidFill>
            <a:schemeClr val="bg1">
              <a:alpha val="63000"/>
            </a:schemeClr>
          </a:solidFill>
        </p:spPr>
        <p:txBody>
          <a:bodyPr>
            <a:normAutofit/>
          </a:bodyPr>
          <a:lstStyle/>
          <a:p>
            <a:endParaRPr lang="zh-CN" altLang="en-US" sz="2400" baseline="-25000" dirty="0"/>
          </a:p>
        </p:txBody>
      </p:sp>
      <p:pic>
        <p:nvPicPr>
          <p:cNvPr id="5" name="Picture 4" descr="A wood piece with a saw and a circular saw&#10;&#10;AI-generated content may be incorrect.">
            <a:extLst>
              <a:ext uri="{FF2B5EF4-FFF2-40B4-BE49-F238E27FC236}">
                <a16:creationId xmlns:a16="http://schemas.microsoft.com/office/drawing/2014/main" id="{9D284872-AF3E-80EA-EAFD-5867BA5BCA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38463" y="748932"/>
            <a:ext cx="3485678" cy="2614258"/>
          </a:xfrm>
          <a:prstGeom prst="rect">
            <a:avLst/>
          </a:prstGeom>
        </p:spPr>
      </p:pic>
      <p:pic>
        <p:nvPicPr>
          <p:cNvPr id="7" name="Picture 6" descr="A machine with a black handle&#10;&#10;AI-generated content may be incorrect.">
            <a:extLst>
              <a:ext uri="{FF2B5EF4-FFF2-40B4-BE49-F238E27FC236}">
                <a16:creationId xmlns:a16="http://schemas.microsoft.com/office/drawing/2014/main" id="{F48794FA-46C2-A001-D94B-16300FFBEBB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38464" y="3363190"/>
            <a:ext cx="3485678" cy="2614258"/>
          </a:xfrm>
          <a:prstGeom prst="rect">
            <a:avLst/>
          </a:prstGeom>
        </p:spPr>
      </p:pic>
      <p:pic>
        <p:nvPicPr>
          <p:cNvPr id="11" name="Picture 10">
            <a:extLst>
              <a:ext uri="{FF2B5EF4-FFF2-40B4-BE49-F238E27FC236}">
                <a16:creationId xmlns:a16="http://schemas.microsoft.com/office/drawing/2014/main" id="{E123ABD6-B4E8-C3BA-33CE-F2228F70F437}"/>
              </a:ext>
            </a:extLst>
          </p:cNvPr>
          <p:cNvPicPr>
            <a:picLocks noChangeAspect="1"/>
          </p:cNvPicPr>
          <p:nvPr/>
        </p:nvPicPr>
        <p:blipFill>
          <a:blip r:embed="rId6">
            <a:extLst>
              <a:ext uri="{28A0092B-C50C-407E-A947-70E740481C1C}">
                <a14:useLocalDpi xmlns:a14="http://schemas.microsoft.com/office/drawing/2010/main" val="0"/>
              </a:ext>
            </a:extLst>
          </a:blip>
          <a:srcRect l="39130"/>
          <a:stretch>
            <a:fillRect/>
          </a:stretch>
        </p:blipFill>
        <p:spPr>
          <a:xfrm flipH="1">
            <a:off x="11307154" y="748932"/>
            <a:ext cx="180306" cy="5294327"/>
          </a:xfrm>
          <a:prstGeom prst="rect">
            <a:avLst/>
          </a:prstGeom>
        </p:spPr>
      </p:pic>
      <p:pic>
        <p:nvPicPr>
          <p:cNvPr id="13" name="Picture 12">
            <a:extLst>
              <a:ext uri="{FF2B5EF4-FFF2-40B4-BE49-F238E27FC236}">
                <a16:creationId xmlns:a16="http://schemas.microsoft.com/office/drawing/2014/main" id="{9D758E5C-6B55-FAF6-D862-5D28A04CB338}"/>
              </a:ext>
            </a:extLst>
          </p:cNvPr>
          <p:cNvPicPr>
            <a:picLocks noChangeAspect="1"/>
          </p:cNvPicPr>
          <p:nvPr/>
        </p:nvPicPr>
        <p:blipFill>
          <a:blip r:embed="rId7">
            <a:extLst>
              <a:ext uri="{28A0092B-C50C-407E-A947-70E740481C1C}">
                <a14:useLocalDpi xmlns:a14="http://schemas.microsoft.com/office/drawing/2010/main" val="0"/>
              </a:ext>
            </a:extLst>
          </a:blip>
          <a:srcRect l="37850"/>
          <a:stretch>
            <a:fillRect/>
          </a:stretch>
        </p:blipFill>
        <p:spPr>
          <a:xfrm>
            <a:off x="11487461" y="748932"/>
            <a:ext cx="321527" cy="5294327"/>
          </a:xfrm>
          <a:prstGeom prst="rect">
            <a:avLst/>
          </a:prstGeom>
        </p:spPr>
      </p:pic>
      <p:pic>
        <p:nvPicPr>
          <p:cNvPr id="15" name="Picture 14" descr="A person in a vest in the woods&#10;&#10;AI-generated content may be incorrect.">
            <a:extLst>
              <a:ext uri="{FF2B5EF4-FFF2-40B4-BE49-F238E27FC236}">
                <a16:creationId xmlns:a16="http://schemas.microsoft.com/office/drawing/2014/main" id="{8069615A-7FFC-89C7-438B-0774CB72EB3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490579" y="748932"/>
            <a:ext cx="3920621" cy="5228516"/>
          </a:xfrm>
          <a:prstGeom prst="rect">
            <a:avLst/>
          </a:prstGeom>
        </p:spPr>
      </p:pic>
      <p:sp>
        <p:nvSpPr>
          <p:cNvPr id="16" name="TextBox 15">
            <a:extLst>
              <a:ext uri="{FF2B5EF4-FFF2-40B4-BE49-F238E27FC236}">
                <a16:creationId xmlns:a16="http://schemas.microsoft.com/office/drawing/2014/main" id="{59AB834F-CA76-6A2F-8DE2-842F8DC47EB6}"/>
              </a:ext>
            </a:extLst>
          </p:cNvPr>
          <p:cNvSpPr txBox="1"/>
          <p:nvPr/>
        </p:nvSpPr>
        <p:spPr>
          <a:xfrm>
            <a:off x="410849" y="1516530"/>
            <a:ext cx="2888223" cy="3693319"/>
          </a:xfrm>
          <a:prstGeom prst="rect">
            <a:avLst/>
          </a:prstGeom>
          <a:noFill/>
        </p:spPr>
        <p:txBody>
          <a:bodyPr wrap="square" rtlCol="0">
            <a:spAutoFit/>
          </a:bodyPr>
          <a:lstStyle/>
          <a:p>
            <a:r>
              <a:rPr lang="en-US" altLang="zh-CN" b="1" dirty="0">
                <a:solidFill>
                  <a:srgbClr val="0070C0"/>
                </a:solidFill>
              </a:rPr>
              <a:t>Coring  </a:t>
            </a:r>
            <a:r>
              <a:rPr lang="zh-CN" altLang="en-US" b="1" dirty="0">
                <a:solidFill>
                  <a:srgbClr val="0070C0"/>
                </a:solidFill>
              </a:rPr>
              <a:t>√</a:t>
            </a:r>
            <a:endParaRPr lang="en-US" altLang="zh-CN" b="1" dirty="0">
              <a:solidFill>
                <a:srgbClr val="0070C0"/>
              </a:solidFill>
            </a:endParaRPr>
          </a:p>
          <a:p>
            <a:endParaRPr lang="en-US" altLang="zh-CN" b="1" dirty="0">
              <a:solidFill>
                <a:srgbClr val="0070C0"/>
              </a:solidFill>
            </a:endParaRPr>
          </a:p>
          <a:p>
            <a:r>
              <a:rPr lang="en-US" altLang="zh-CN" b="1" dirty="0">
                <a:solidFill>
                  <a:srgbClr val="0070C0"/>
                </a:solidFill>
              </a:rPr>
              <a:t>Mounting    </a:t>
            </a:r>
            <a:r>
              <a:rPr lang="zh-CN" altLang="en-US" b="1" dirty="0">
                <a:solidFill>
                  <a:srgbClr val="0070C0"/>
                </a:solidFill>
              </a:rPr>
              <a:t>√</a:t>
            </a:r>
            <a:endParaRPr lang="en-US" altLang="zh-CN" b="1" dirty="0">
              <a:solidFill>
                <a:srgbClr val="0070C0"/>
              </a:solidFill>
            </a:endParaRPr>
          </a:p>
          <a:p>
            <a:endParaRPr lang="en-US" altLang="zh-CN" b="1" dirty="0">
              <a:solidFill>
                <a:srgbClr val="0070C0"/>
              </a:solidFill>
            </a:endParaRPr>
          </a:p>
          <a:p>
            <a:r>
              <a:rPr lang="en-US" altLang="zh-CN" b="1" dirty="0">
                <a:solidFill>
                  <a:srgbClr val="0070C0"/>
                </a:solidFill>
              </a:rPr>
              <a:t>Sanding     85% Done</a:t>
            </a:r>
          </a:p>
          <a:p>
            <a:endParaRPr lang="en-US" altLang="zh-CN" b="1" dirty="0"/>
          </a:p>
          <a:p>
            <a:r>
              <a:rPr lang="en-US" altLang="zh-CN" b="1" dirty="0">
                <a:solidFill>
                  <a:schemeClr val="accent6">
                    <a:lumMod val="75000"/>
                  </a:schemeClr>
                </a:solidFill>
              </a:rPr>
              <a:t>Scanning</a:t>
            </a:r>
          </a:p>
          <a:p>
            <a:endParaRPr lang="en-US" altLang="zh-CN" b="1" dirty="0"/>
          </a:p>
          <a:p>
            <a:r>
              <a:rPr lang="en-US" altLang="zh-CN" b="1" dirty="0">
                <a:solidFill>
                  <a:schemeClr val="accent6">
                    <a:lumMod val="75000"/>
                  </a:schemeClr>
                </a:solidFill>
              </a:rPr>
              <a:t>Measuring</a:t>
            </a:r>
          </a:p>
          <a:p>
            <a:endParaRPr lang="en-US" altLang="zh-CN" b="1" dirty="0"/>
          </a:p>
          <a:p>
            <a:r>
              <a:rPr lang="en-US" altLang="zh-CN" b="1" dirty="0"/>
              <a:t>Cross-dating</a:t>
            </a:r>
          </a:p>
          <a:p>
            <a:endParaRPr lang="en-US" altLang="zh-CN" b="1" dirty="0"/>
          </a:p>
          <a:p>
            <a:r>
              <a:rPr lang="en-US" altLang="zh-CN" b="1" dirty="0"/>
              <a:t>Analyzing</a:t>
            </a:r>
            <a:endParaRPr lang="zh-CN" altLang="en-US" b="1" dirty="0"/>
          </a:p>
        </p:txBody>
      </p:sp>
    </p:spTree>
    <p:extLst>
      <p:ext uri="{BB962C8B-B14F-4D97-AF65-F5344CB8AC3E}">
        <p14:creationId xmlns:p14="http://schemas.microsoft.com/office/powerpoint/2010/main" val="2995009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A8D8822F-A3E8-6D6B-14D6-0119DAC912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987215-A63B-6F40-4C51-09EEDFAE162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Rectangle 3">
            <a:extLst>
              <a:ext uri="{FF2B5EF4-FFF2-40B4-BE49-F238E27FC236}">
                <a16:creationId xmlns:a16="http://schemas.microsoft.com/office/drawing/2014/main" id="{9BAA11B7-1D36-4CC0-14A0-CD9AA9511D5E}"/>
              </a:ext>
            </a:extLst>
          </p:cNvPr>
          <p:cNvSpPr/>
          <p:nvPr/>
        </p:nvSpPr>
        <p:spPr>
          <a:xfrm>
            <a:off x="290612" y="518049"/>
            <a:ext cx="7757252" cy="769441"/>
          </a:xfrm>
          <a:prstGeom prst="rect">
            <a:avLst/>
          </a:prstGeom>
          <a:noFill/>
          <a:effectLst>
            <a:outerShdw blurRad="50800" dist="38100" dir="2700000" algn="tl" rotWithShape="0">
              <a:prstClr val="black">
                <a:alpha val="40000"/>
              </a:prstClr>
            </a:outerShdw>
          </a:effectLst>
        </p:spPr>
        <p:txBody>
          <a:bodyPr wrap="none" lIns="91440" tIns="45720" rIns="91440" bIns="45720">
            <a:spAutoFit/>
          </a:bodyPr>
          <a:lstStyle/>
          <a:p>
            <a:pPr algn="ctr"/>
            <a:r>
              <a:rPr lang="en-US" altLang="zh-CN" sz="4400" dirty="0">
                <a:ln w="0"/>
                <a:solidFill>
                  <a:schemeClr val="tx2">
                    <a:lumMod val="90000"/>
                    <a:lumOff val="10000"/>
                  </a:schemeClr>
                </a:solidFill>
                <a:effectLst>
                  <a:outerShdw blurRad="38100" dist="25400" dir="5400000" algn="ctr" rotWithShape="0">
                    <a:srgbClr val="6E747A">
                      <a:alpha val="43000"/>
                    </a:srgbClr>
                  </a:outerShdw>
                </a:effectLst>
              </a:rPr>
              <a:t>Growth-reproduction trade-off</a:t>
            </a:r>
          </a:p>
        </p:txBody>
      </p:sp>
      <p:sp>
        <p:nvSpPr>
          <p:cNvPr id="14" name="Oval 13">
            <a:extLst>
              <a:ext uri="{FF2B5EF4-FFF2-40B4-BE49-F238E27FC236}">
                <a16:creationId xmlns:a16="http://schemas.microsoft.com/office/drawing/2014/main" id="{E5F1A4B8-3BCA-29ED-1ADD-DE4ED323CDF6}"/>
              </a:ext>
            </a:extLst>
          </p:cNvPr>
          <p:cNvSpPr/>
          <p:nvPr/>
        </p:nvSpPr>
        <p:spPr>
          <a:xfrm>
            <a:off x="4550229" y="1600200"/>
            <a:ext cx="3091542" cy="1828800"/>
          </a:xfrm>
          <a:prstGeom prst="ellipse">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1"/>
                </a:solidFill>
              </a:rPr>
              <a:t>RESOUCES</a:t>
            </a:r>
            <a:endParaRPr lang="zh-CN" altLang="en-US" sz="2800" b="1" dirty="0">
              <a:solidFill>
                <a:schemeClr val="accent1"/>
              </a:solidFill>
            </a:endParaRPr>
          </a:p>
        </p:txBody>
      </p:sp>
      <p:cxnSp>
        <p:nvCxnSpPr>
          <p:cNvPr id="16" name="Straight Arrow Connector 15">
            <a:extLst>
              <a:ext uri="{FF2B5EF4-FFF2-40B4-BE49-F238E27FC236}">
                <a16:creationId xmlns:a16="http://schemas.microsoft.com/office/drawing/2014/main" id="{76FBE19B-1A66-B39B-435D-20E9FEB83134}"/>
              </a:ext>
            </a:extLst>
          </p:cNvPr>
          <p:cNvCxnSpPr>
            <a:cxnSpLocks/>
            <a:stCxn id="14" idx="4"/>
          </p:cNvCxnSpPr>
          <p:nvPr/>
        </p:nvCxnSpPr>
        <p:spPr>
          <a:xfrm flipH="1">
            <a:off x="2852057" y="3429000"/>
            <a:ext cx="3243943" cy="8382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D25DB3AC-4655-8CE6-7E12-4A2305C915BD}"/>
              </a:ext>
            </a:extLst>
          </p:cNvPr>
          <p:cNvCxnSpPr>
            <a:cxnSpLocks/>
            <a:stCxn id="14" idx="4"/>
          </p:cNvCxnSpPr>
          <p:nvPr/>
        </p:nvCxnSpPr>
        <p:spPr>
          <a:xfrm flipH="1">
            <a:off x="4942114" y="3429000"/>
            <a:ext cx="1153886" cy="8382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D351F8AA-7704-5EC2-4E61-3D17FFE93652}"/>
              </a:ext>
            </a:extLst>
          </p:cNvPr>
          <p:cNvCxnSpPr>
            <a:cxnSpLocks/>
            <a:stCxn id="14" idx="4"/>
          </p:cNvCxnSpPr>
          <p:nvPr/>
        </p:nvCxnSpPr>
        <p:spPr>
          <a:xfrm>
            <a:off x="6096000" y="3429000"/>
            <a:ext cx="1034143" cy="8382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E9DA168A-B323-B013-EA42-5F6A0641703E}"/>
              </a:ext>
            </a:extLst>
          </p:cNvPr>
          <p:cNvCxnSpPr>
            <a:cxnSpLocks/>
            <a:stCxn id="14" idx="4"/>
          </p:cNvCxnSpPr>
          <p:nvPr/>
        </p:nvCxnSpPr>
        <p:spPr>
          <a:xfrm>
            <a:off x="6096000" y="3429000"/>
            <a:ext cx="3091543" cy="76944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8" name="TextBox 37">
            <a:extLst>
              <a:ext uri="{FF2B5EF4-FFF2-40B4-BE49-F238E27FC236}">
                <a16:creationId xmlns:a16="http://schemas.microsoft.com/office/drawing/2014/main" id="{A73A6AB0-AAE1-70B8-8347-1F29CD6A1877}"/>
              </a:ext>
            </a:extLst>
          </p:cNvPr>
          <p:cNvSpPr txBox="1"/>
          <p:nvPr/>
        </p:nvSpPr>
        <p:spPr>
          <a:xfrm>
            <a:off x="2167326" y="4267199"/>
            <a:ext cx="1948543" cy="461665"/>
          </a:xfrm>
          <a:prstGeom prst="rect">
            <a:avLst/>
          </a:prstGeom>
          <a:noFill/>
        </p:spPr>
        <p:txBody>
          <a:bodyPr wrap="square" rtlCol="0">
            <a:spAutoFit/>
          </a:bodyPr>
          <a:lstStyle/>
          <a:p>
            <a:r>
              <a:rPr lang="en-US" altLang="zh-CN" sz="2400" dirty="0">
                <a:solidFill>
                  <a:schemeClr val="accent1"/>
                </a:solidFill>
              </a:rPr>
              <a:t>Defense</a:t>
            </a:r>
            <a:endParaRPr lang="zh-CN" altLang="en-US" sz="2400" dirty="0">
              <a:solidFill>
                <a:schemeClr val="accent1"/>
              </a:solidFill>
            </a:endParaRPr>
          </a:p>
        </p:txBody>
      </p:sp>
      <p:sp>
        <p:nvSpPr>
          <p:cNvPr id="39" name="TextBox 38">
            <a:extLst>
              <a:ext uri="{FF2B5EF4-FFF2-40B4-BE49-F238E27FC236}">
                <a16:creationId xmlns:a16="http://schemas.microsoft.com/office/drawing/2014/main" id="{58452E7B-AD53-C928-2B87-9667656D6C7D}"/>
              </a:ext>
            </a:extLst>
          </p:cNvPr>
          <p:cNvSpPr txBox="1"/>
          <p:nvPr/>
        </p:nvSpPr>
        <p:spPr>
          <a:xfrm>
            <a:off x="4370613" y="4267199"/>
            <a:ext cx="1948543" cy="461665"/>
          </a:xfrm>
          <a:prstGeom prst="rect">
            <a:avLst/>
          </a:prstGeom>
          <a:noFill/>
        </p:spPr>
        <p:txBody>
          <a:bodyPr wrap="square" rtlCol="0">
            <a:spAutoFit/>
          </a:bodyPr>
          <a:lstStyle/>
          <a:p>
            <a:r>
              <a:rPr lang="en-US" altLang="zh-CN" sz="2400" dirty="0">
                <a:solidFill>
                  <a:schemeClr val="accent1"/>
                </a:solidFill>
              </a:rPr>
              <a:t>Growth</a:t>
            </a:r>
            <a:endParaRPr lang="zh-CN" altLang="en-US" sz="2400" dirty="0">
              <a:solidFill>
                <a:schemeClr val="accent1"/>
              </a:solidFill>
            </a:endParaRPr>
          </a:p>
        </p:txBody>
      </p:sp>
      <p:sp>
        <p:nvSpPr>
          <p:cNvPr id="40" name="TextBox 39">
            <a:extLst>
              <a:ext uri="{FF2B5EF4-FFF2-40B4-BE49-F238E27FC236}">
                <a16:creationId xmlns:a16="http://schemas.microsoft.com/office/drawing/2014/main" id="{401B5149-DA62-38BF-75E0-25A365FE00F7}"/>
              </a:ext>
            </a:extLst>
          </p:cNvPr>
          <p:cNvSpPr txBox="1"/>
          <p:nvPr/>
        </p:nvSpPr>
        <p:spPr>
          <a:xfrm>
            <a:off x="6319156" y="4267199"/>
            <a:ext cx="2177143" cy="461665"/>
          </a:xfrm>
          <a:prstGeom prst="rect">
            <a:avLst/>
          </a:prstGeom>
          <a:noFill/>
        </p:spPr>
        <p:txBody>
          <a:bodyPr wrap="square" rtlCol="0">
            <a:spAutoFit/>
          </a:bodyPr>
          <a:lstStyle/>
          <a:p>
            <a:r>
              <a:rPr lang="en-US" altLang="zh-CN" sz="2400" dirty="0">
                <a:solidFill>
                  <a:schemeClr val="accent1"/>
                </a:solidFill>
              </a:rPr>
              <a:t>Reproduction</a:t>
            </a:r>
            <a:endParaRPr lang="zh-CN" altLang="en-US" sz="2400" dirty="0">
              <a:solidFill>
                <a:schemeClr val="accent1"/>
              </a:solidFill>
            </a:endParaRPr>
          </a:p>
        </p:txBody>
      </p:sp>
      <p:sp>
        <p:nvSpPr>
          <p:cNvPr id="41" name="TextBox 40">
            <a:extLst>
              <a:ext uri="{FF2B5EF4-FFF2-40B4-BE49-F238E27FC236}">
                <a16:creationId xmlns:a16="http://schemas.microsoft.com/office/drawing/2014/main" id="{C62DD45C-EEDC-A23B-5B83-426A692A8E14}"/>
              </a:ext>
            </a:extLst>
          </p:cNvPr>
          <p:cNvSpPr txBox="1"/>
          <p:nvPr/>
        </p:nvSpPr>
        <p:spPr>
          <a:xfrm>
            <a:off x="8874579" y="4267198"/>
            <a:ext cx="1948543" cy="461665"/>
          </a:xfrm>
          <a:prstGeom prst="rect">
            <a:avLst/>
          </a:prstGeom>
          <a:noFill/>
        </p:spPr>
        <p:txBody>
          <a:bodyPr wrap="square" rtlCol="0">
            <a:spAutoFit/>
          </a:bodyPr>
          <a:lstStyle/>
          <a:p>
            <a:r>
              <a:rPr lang="en-US" altLang="zh-CN" sz="2400" dirty="0">
                <a:solidFill>
                  <a:schemeClr val="accent1"/>
                </a:solidFill>
              </a:rPr>
              <a:t>Storage</a:t>
            </a:r>
            <a:endParaRPr lang="zh-CN" altLang="en-US" sz="2400" dirty="0">
              <a:solidFill>
                <a:schemeClr val="accent1"/>
              </a:solidFill>
            </a:endParaRPr>
          </a:p>
        </p:txBody>
      </p:sp>
      <p:sp>
        <p:nvSpPr>
          <p:cNvPr id="42" name="TextBox 41">
            <a:extLst>
              <a:ext uri="{FF2B5EF4-FFF2-40B4-BE49-F238E27FC236}">
                <a16:creationId xmlns:a16="http://schemas.microsoft.com/office/drawing/2014/main" id="{2F167D5A-9159-BDB0-37D8-6B8F7630BCD9}"/>
              </a:ext>
            </a:extLst>
          </p:cNvPr>
          <p:cNvSpPr txBox="1"/>
          <p:nvPr/>
        </p:nvSpPr>
        <p:spPr>
          <a:xfrm>
            <a:off x="1523464" y="5108845"/>
            <a:ext cx="9591383" cy="461665"/>
          </a:xfrm>
          <a:prstGeom prst="rect">
            <a:avLst/>
          </a:prstGeom>
          <a:noFill/>
        </p:spPr>
        <p:txBody>
          <a:bodyPr wrap="square" rtlCol="0">
            <a:spAutoFit/>
          </a:bodyPr>
          <a:lstStyle/>
          <a:p>
            <a:r>
              <a:rPr lang="en-US" altLang="zh-CN" sz="2400" dirty="0"/>
              <a:t>Trade-offs help to maximize plants’ fitness when resources are limited</a:t>
            </a:r>
            <a:endParaRPr lang="zh-CN" altLang="en-US" sz="2400" dirty="0"/>
          </a:p>
        </p:txBody>
      </p:sp>
    </p:spTree>
    <p:extLst>
      <p:ext uri="{BB962C8B-B14F-4D97-AF65-F5344CB8AC3E}">
        <p14:creationId xmlns:p14="http://schemas.microsoft.com/office/powerpoint/2010/main" val="3981225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E5F1C486-D74B-873B-D3F2-37FE06645C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C21F2E-628A-20E7-200A-E88BDECFDC5C}"/>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22" name="Rectangle 21">
            <a:extLst>
              <a:ext uri="{FF2B5EF4-FFF2-40B4-BE49-F238E27FC236}">
                <a16:creationId xmlns:a16="http://schemas.microsoft.com/office/drawing/2014/main" id="{FA1FCE78-6CB3-F6B7-3F77-48DCDB6DCD55}"/>
              </a:ext>
            </a:extLst>
          </p:cNvPr>
          <p:cNvSpPr/>
          <p:nvPr/>
        </p:nvSpPr>
        <p:spPr>
          <a:xfrm>
            <a:off x="243021" y="577522"/>
            <a:ext cx="8119530" cy="646331"/>
          </a:xfrm>
          <a:prstGeom prst="rect">
            <a:avLst/>
          </a:prstGeom>
          <a:noFill/>
          <a:effectLst>
            <a:outerShdw blurRad="50800" dist="38100" dir="2700000" algn="tl" rotWithShape="0">
              <a:prstClr val="black">
                <a:alpha val="40000"/>
              </a:prstClr>
            </a:outerShdw>
          </a:effectLst>
        </p:spPr>
        <p:txBody>
          <a:bodyPr wrap="none" lIns="91440" tIns="45720" rIns="91440" bIns="45720">
            <a:spAutoFit/>
          </a:bodyPr>
          <a:lstStyle/>
          <a:p>
            <a:pPr algn="ctr"/>
            <a:r>
              <a:rPr lang="en-US" altLang="zh-CN" sz="3600" dirty="0">
                <a:ln w="0"/>
                <a:solidFill>
                  <a:schemeClr val="tx2">
                    <a:lumMod val="90000"/>
                    <a:lumOff val="10000"/>
                  </a:schemeClr>
                </a:solidFill>
                <a:effectLst>
                  <a:outerShdw blurRad="38100" dist="25400" dir="5400000" algn="ctr" rotWithShape="0">
                    <a:srgbClr val="6E747A">
                      <a:alpha val="43000"/>
                    </a:srgbClr>
                  </a:outerShdw>
                </a:effectLst>
              </a:rPr>
              <a:t>Masting hypotheses related to trade-off</a:t>
            </a:r>
          </a:p>
        </p:txBody>
      </p:sp>
      <p:sp>
        <p:nvSpPr>
          <p:cNvPr id="3" name="TextBox 2">
            <a:extLst>
              <a:ext uri="{FF2B5EF4-FFF2-40B4-BE49-F238E27FC236}">
                <a16:creationId xmlns:a16="http://schemas.microsoft.com/office/drawing/2014/main" id="{468182C2-C14C-691F-0FD2-0E05220F5E1E}"/>
              </a:ext>
            </a:extLst>
          </p:cNvPr>
          <p:cNvSpPr txBox="1"/>
          <p:nvPr/>
        </p:nvSpPr>
        <p:spPr>
          <a:xfrm>
            <a:off x="3025094" y="4681359"/>
            <a:ext cx="2715808" cy="461665"/>
          </a:xfrm>
          <a:prstGeom prst="rect">
            <a:avLst/>
          </a:prstGeom>
          <a:noFill/>
        </p:spPr>
        <p:txBody>
          <a:bodyPr wrap="none" rtlCol="0">
            <a:spAutoFit/>
          </a:bodyPr>
          <a:lstStyle/>
          <a:p>
            <a:r>
              <a:rPr lang="en-US" altLang="zh-CN" sz="2400" dirty="0">
                <a:solidFill>
                  <a:schemeClr val="tx2">
                    <a:lumMod val="90000"/>
                    <a:lumOff val="10000"/>
                  </a:schemeClr>
                </a:solidFill>
              </a:rPr>
              <a:t>Resource matching</a:t>
            </a:r>
            <a:endParaRPr lang="zh-CN" altLang="en-US" sz="2400" dirty="0">
              <a:solidFill>
                <a:schemeClr val="tx2">
                  <a:lumMod val="90000"/>
                  <a:lumOff val="10000"/>
                </a:schemeClr>
              </a:solidFill>
            </a:endParaRPr>
          </a:p>
        </p:txBody>
      </p:sp>
      <p:sp>
        <p:nvSpPr>
          <p:cNvPr id="5" name="TextBox 4">
            <a:extLst>
              <a:ext uri="{FF2B5EF4-FFF2-40B4-BE49-F238E27FC236}">
                <a16:creationId xmlns:a16="http://schemas.microsoft.com/office/drawing/2014/main" id="{C8E42CA3-27F7-09D4-0E49-7D37CC9A4F34}"/>
              </a:ext>
            </a:extLst>
          </p:cNvPr>
          <p:cNvSpPr txBox="1"/>
          <p:nvPr/>
        </p:nvSpPr>
        <p:spPr>
          <a:xfrm>
            <a:off x="6033262" y="4681359"/>
            <a:ext cx="2759089" cy="461665"/>
          </a:xfrm>
          <a:prstGeom prst="rect">
            <a:avLst/>
          </a:prstGeom>
          <a:noFill/>
        </p:spPr>
        <p:txBody>
          <a:bodyPr wrap="none" rtlCol="0">
            <a:spAutoFit/>
          </a:bodyPr>
          <a:lstStyle/>
          <a:p>
            <a:r>
              <a:rPr lang="en-US" altLang="zh-CN" sz="2400" dirty="0">
                <a:solidFill>
                  <a:schemeClr val="tx2">
                    <a:lumMod val="90000"/>
                    <a:lumOff val="10000"/>
                  </a:schemeClr>
                </a:solidFill>
              </a:rPr>
              <a:t>Environmental cues</a:t>
            </a:r>
            <a:endParaRPr lang="zh-CN" altLang="en-US" sz="2400" dirty="0">
              <a:solidFill>
                <a:schemeClr val="tx2">
                  <a:lumMod val="90000"/>
                  <a:lumOff val="10000"/>
                </a:schemeClr>
              </a:solidFill>
            </a:endParaRPr>
          </a:p>
        </p:txBody>
      </p:sp>
      <p:pic>
        <p:nvPicPr>
          <p:cNvPr id="6" name="Picture 5" descr="A black and white circular object&#10;&#10;Description automatically generated">
            <a:extLst>
              <a:ext uri="{FF2B5EF4-FFF2-40B4-BE49-F238E27FC236}">
                <a16:creationId xmlns:a16="http://schemas.microsoft.com/office/drawing/2014/main" id="{D0CAD06B-1639-1DC3-693D-02BFC1DEDC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8962" y="2000682"/>
            <a:ext cx="2548071" cy="2548071"/>
          </a:xfrm>
          <a:prstGeom prst="rect">
            <a:avLst/>
          </a:prstGeom>
        </p:spPr>
      </p:pic>
      <p:pic>
        <p:nvPicPr>
          <p:cNvPr id="7" name="Picture 6" descr="A black background with a black square&#10;&#10;Description automatically generated with medium confidence">
            <a:extLst>
              <a:ext uri="{FF2B5EF4-FFF2-40B4-BE49-F238E27FC236}">
                <a16:creationId xmlns:a16="http://schemas.microsoft.com/office/drawing/2014/main" id="{CA3CF84F-B6B0-B811-0633-7E502EA663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87430" y="1868079"/>
            <a:ext cx="2450752" cy="2450752"/>
          </a:xfrm>
          <a:prstGeom prst="rect">
            <a:avLst/>
          </a:prstGeom>
        </p:spPr>
      </p:pic>
    </p:spTree>
    <p:extLst>
      <p:ext uri="{BB962C8B-B14F-4D97-AF65-F5344CB8AC3E}">
        <p14:creationId xmlns:p14="http://schemas.microsoft.com/office/powerpoint/2010/main" val="781023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20238769-49F7-3C51-15B8-2F549653AD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1E7E06-2AFB-C3F6-ECF2-D3F397427334}"/>
              </a:ext>
            </a:extLst>
          </p:cNvPr>
          <p:cNvSpPr>
            <a:spLocks noGrp="1"/>
          </p:cNvSpPr>
          <p:nvPr>
            <p:ph type="ctrTitle"/>
          </p:nvPr>
        </p:nvSpPr>
        <p:spPr>
          <a:xfrm>
            <a:off x="751114" y="114300"/>
            <a:ext cx="10689772" cy="6629400"/>
          </a:xfrm>
          <a:solidFill>
            <a:schemeClr val="bg1">
              <a:alpha val="85000"/>
            </a:schemeClr>
          </a:solidFill>
        </p:spPr>
        <p:txBody>
          <a:bodyPr>
            <a:normAutofit/>
          </a:bodyPr>
          <a:lstStyle/>
          <a:p>
            <a:br>
              <a:rPr lang="en-US" altLang="zh-CN" dirty="0"/>
            </a:br>
            <a:endParaRPr lang="zh-CN" altLang="en-US" dirty="0"/>
          </a:p>
        </p:txBody>
      </p:sp>
      <p:sp>
        <p:nvSpPr>
          <p:cNvPr id="3" name="TextBox 2">
            <a:extLst>
              <a:ext uri="{FF2B5EF4-FFF2-40B4-BE49-F238E27FC236}">
                <a16:creationId xmlns:a16="http://schemas.microsoft.com/office/drawing/2014/main" id="{280967B1-811E-C070-A42C-523DC4D6EE5B}"/>
              </a:ext>
            </a:extLst>
          </p:cNvPr>
          <p:cNvSpPr txBox="1"/>
          <p:nvPr/>
        </p:nvSpPr>
        <p:spPr>
          <a:xfrm>
            <a:off x="1557512" y="1331414"/>
            <a:ext cx="2503773" cy="954107"/>
          </a:xfrm>
          <a:prstGeom prst="rect">
            <a:avLst/>
          </a:prstGeom>
          <a:noFill/>
        </p:spPr>
        <p:txBody>
          <a:bodyPr wrap="square" rtlCol="0">
            <a:spAutoFit/>
          </a:bodyPr>
          <a:lstStyle/>
          <a:p>
            <a:pPr algn="ctr"/>
            <a:r>
              <a:rPr lang="en-US" altLang="zh-CN" sz="2800" dirty="0"/>
              <a:t>Non-constant</a:t>
            </a:r>
          </a:p>
          <a:p>
            <a:pPr algn="ctr"/>
            <a:r>
              <a:rPr lang="en-US" altLang="zh-CN" sz="2800" dirty="0"/>
              <a:t>allocation</a:t>
            </a:r>
            <a:endParaRPr lang="zh-CN" altLang="en-US" sz="2800" dirty="0"/>
          </a:p>
        </p:txBody>
      </p:sp>
      <p:sp>
        <p:nvSpPr>
          <p:cNvPr id="5" name="TextBox 4">
            <a:extLst>
              <a:ext uri="{FF2B5EF4-FFF2-40B4-BE49-F238E27FC236}">
                <a16:creationId xmlns:a16="http://schemas.microsoft.com/office/drawing/2014/main" id="{8A4805AC-DAAD-D15A-BBF0-C2861F077096}"/>
              </a:ext>
            </a:extLst>
          </p:cNvPr>
          <p:cNvSpPr txBox="1"/>
          <p:nvPr/>
        </p:nvSpPr>
        <p:spPr>
          <a:xfrm>
            <a:off x="4026567" y="1110091"/>
            <a:ext cx="1398872" cy="461665"/>
          </a:xfrm>
          <a:prstGeom prst="rect">
            <a:avLst/>
          </a:prstGeom>
          <a:noFill/>
        </p:spPr>
        <p:txBody>
          <a:bodyPr wrap="square" rtlCol="0">
            <a:spAutoFit/>
          </a:bodyPr>
          <a:lstStyle/>
          <a:p>
            <a:pPr algn="ctr"/>
            <a:r>
              <a:rPr lang="en-US" altLang="zh-CN" sz="2400" dirty="0"/>
              <a:t>Masting</a:t>
            </a:r>
            <a:endParaRPr lang="zh-CN" altLang="en-US" sz="2400" dirty="0"/>
          </a:p>
        </p:txBody>
      </p:sp>
      <p:sp>
        <p:nvSpPr>
          <p:cNvPr id="7" name="TextBox 6">
            <a:extLst>
              <a:ext uri="{FF2B5EF4-FFF2-40B4-BE49-F238E27FC236}">
                <a16:creationId xmlns:a16="http://schemas.microsoft.com/office/drawing/2014/main" id="{04964DE2-9A31-8CC1-F403-C0E3FB2DB9BC}"/>
              </a:ext>
            </a:extLst>
          </p:cNvPr>
          <p:cNvSpPr txBox="1"/>
          <p:nvPr/>
        </p:nvSpPr>
        <p:spPr>
          <a:xfrm>
            <a:off x="3548743" y="2705891"/>
            <a:ext cx="2026690" cy="461665"/>
          </a:xfrm>
          <a:prstGeom prst="rect">
            <a:avLst/>
          </a:prstGeom>
          <a:noFill/>
        </p:spPr>
        <p:txBody>
          <a:bodyPr wrap="square" rtlCol="0">
            <a:spAutoFit/>
          </a:bodyPr>
          <a:lstStyle/>
          <a:p>
            <a:pPr algn="ctr"/>
            <a:r>
              <a:rPr lang="en-US" altLang="zh-CN" sz="2400" dirty="0"/>
              <a:t>Non-masting</a:t>
            </a:r>
            <a:endParaRPr lang="zh-CN" altLang="en-US" sz="2400" dirty="0"/>
          </a:p>
        </p:txBody>
      </p:sp>
      <p:sp>
        <p:nvSpPr>
          <p:cNvPr id="9" name="TextBox 8">
            <a:extLst>
              <a:ext uri="{FF2B5EF4-FFF2-40B4-BE49-F238E27FC236}">
                <a16:creationId xmlns:a16="http://schemas.microsoft.com/office/drawing/2014/main" id="{60CE22BF-DF49-54B1-B9D1-A894AB07DB9F}"/>
              </a:ext>
            </a:extLst>
          </p:cNvPr>
          <p:cNvSpPr txBox="1"/>
          <p:nvPr/>
        </p:nvSpPr>
        <p:spPr>
          <a:xfrm>
            <a:off x="6486622" y="1110091"/>
            <a:ext cx="1292194" cy="461665"/>
          </a:xfrm>
          <a:prstGeom prst="rect">
            <a:avLst/>
          </a:prstGeom>
          <a:noFill/>
        </p:spPr>
        <p:txBody>
          <a:bodyPr wrap="square" rtlCol="0">
            <a:spAutoFit/>
          </a:bodyPr>
          <a:lstStyle/>
          <a:p>
            <a:pPr algn="ctr"/>
            <a:r>
              <a:rPr lang="en-US" altLang="zh-CN" sz="2400" dirty="0"/>
              <a:t># Cones</a:t>
            </a:r>
            <a:endParaRPr lang="zh-CN" altLang="en-US" sz="2400" dirty="0"/>
          </a:p>
        </p:txBody>
      </p:sp>
      <p:sp>
        <p:nvSpPr>
          <p:cNvPr id="10" name="TextBox 9">
            <a:extLst>
              <a:ext uri="{FF2B5EF4-FFF2-40B4-BE49-F238E27FC236}">
                <a16:creationId xmlns:a16="http://schemas.microsoft.com/office/drawing/2014/main" id="{E6C809F8-D9F0-0A7A-E63C-E41108F9C86D}"/>
              </a:ext>
            </a:extLst>
          </p:cNvPr>
          <p:cNvSpPr txBox="1"/>
          <p:nvPr/>
        </p:nvSpPr>
        <p:spPr>
          <a:xfrm>
            <a:off x="8662736" y="1110091"/>
            <a:ext cx="1568918" cy="461665"/>
          </a:xfrm>
          <a:prstGeom prst="rect">
            <a:avLst/>
          </a:prstGeom>
          <a:noFill/>
        </p:spPr>
        <p:txBody>
          <a:bodyPr wrap="square" rtlCol="0">
            <a:spAutoFit/>
          </a:bodyPr>
          <a:lstStyle/>
          <a:p>
            <a:pPr algn="ctr"/>
            <a:r>
              <a:rPr lang="en-US" altLang="zh-CN" sz="2400" dirty="0"/>
              <a:t># Seeds</a:t>
            </a:r>
            <a:endParaRPr lang="zh-CN" altLang="en-US" sz="2400" dirty="0"/>
          </a:p>
        </p:txBody>
      </p:sp>
      <p:sp>
        <p:nvSpPr>
          <p:cNvPr id="11" name="TextBox 10">
            <a:extLst>
              <a:ext uri="{FF2B5EF4-FFF2-40B4-BE49-F238E27FC236}">
                <a16:creationId xmlns:a16="http://schemas.microsoft.com/office/drawing/2014/main" id="{012E3BD3-D02C-B14D-418A-9816824EE718}"/>
              </a:ext>
            </a:extLst>
          </p:cNvPr>
          <p:cNvSpPr txBox="1"/>
          <p:nvPr/>
        </p:nvSpPr>
        <p:spPr>
          <a:xfrm>
            <a:off x="6209896" y="659338"/>
            <a:ext cx="1568918" cy="461665"/>
          </a:xfrm>
          <a:prstGeom prst="rect">
            <a:avLst/>
          </a:prstGeom>
          <a:noFill/>
        </p:spPr>
        <p:txBody>
          <a:bodyPr wrap="square" rtlCol="0">
            <a:spAutoFit/>
          </a:bodyPr>
          <a:lstStyle/>
          <a:p>
            <a:pPr algn="ctr"/>
            <a:r>
              <a:rPr lang="en-US" altLang="zh-CN" sz="2400" dirty="0"/>
              <a:t>Growth</a:t>
            </a:r>
            <a:endParaRPr lang="zh-CN" altLang="en-US" sz="2400" dirty="0"/>
          </a:p>
        </p:txBody>
      </p:sp>
      <p:sp>
        <p:nvSpPr>
          <p:cNvPr id="12" name="TextBox 11">
            <a:extLst>
              <a:ext uri="{FF2B5EF4-FFF2-40B4-BE49-F238E27FC236}">
                <a16:creationId xmlns:a16="http://schemas.microsoft.com/office/drawing/2014/main" id="{298AFBFB-7CE5-3BF0-0BF7-107D084E31B3}"/>
              </a:ext>
            </a:extLst>
          </p:cNvPr>
          <p:cNvSpPr txBox="1"/>
          <p:nvPr/>
        </p:nvSpPr>
        <p:spPr>
          <a:xfrm>
            <a:off x="6486622" y="2705891"/>
            <a:ext cx="1568918" cy="461665"/>
          </a:xfrm>
          <a:prstGeom prst="rect">
            <a:avLst/>
          </a:prstGeom>
          <a:noFill/>
        </p:spPr>
        <p:txBody>
          <a:bodyPr wrap="square" rtlCol="0">
            <a:spAutoFit/>
          </a:bodyPr>
          <a:lstStyle/>
          <a:p>
            <a:pPr algn="ctr"/>
            <a:r>
              <a:rPr lang="en-US" altLang="zh-CN" sz="2400" dirty="0"/>
              <a:t>Growth</a:t>
            </a:r>
            <a:endParaRPr lang="zh-CN" altLang="en-US" sz="2400" dirty="0"/>
          </a:p>
        </p:txBody>
      </p:sp>
      <p:sp>
        <p:nvSpPr>
          <p:cNvPr id="13" name="TextBox 12">
            <a:extLst>
              <a:ext uri="{FF2B5EF4-FFF2-40B4-BE49-F238E27FC236}">
                <a16:creationId xmlns:a16="http://schemas.microsoft.com/office/drawing/2014/main" id="{D90B5DCC-5797-B4F1-28FF-F2F53F66AFCF}"/>
              </a:ext>
            </a:extLst>
          </p:cNvPr>
          <p:cNvSpPr txBox="1"/>
          <p:nvPr/>
        </p:nvSpPr>
        <p:spPr>
          <a:xfrm>
            <a:off x="1824790" y="4606024"/>
            <a:ext cx="2003658" cy="954107"/>
          </a:xfrm>
          <a:prstGeom prst="rect">
            <a:avLst/>
          </a:prstGeom>
          <a:noFill/>
        </p:spPr>
        <p:txBody>
          <a:bodyPr wrap="square" rtlCol="0">
            <a:spAutoFit/>
          </a:bodyPr>
          <a:lstStyle/>
          <a:p>
            <a:pPr algn="ctr"/>
            <a:r>
              <a:rPr lang="en-US" altLang="zh-CN" sz="2800" dirty="0"/>
              <a:t>Constant</a:t>
            </a:r>
          </a:p>
          <a:p>
            <a:pPr algn="ctr"/>
            <a:r>
              <a:rPr lang="en-US" altLang="zh-CN" sz="2800" dirty="0"/>
              <a:t>allocation</a:t>
            </a:r>
            <a:endParaRPr lang="zh-CN" altLang="en-US" sz="2800" dirty="0"/>
          </a:p>
        </p:txBody>
      </p:sp>
      <p:sp>
        <p:nvSpPr>
          <p:cNvPr id="14" name="TextBox 13">
            <a:extLst>
              <a:ext uri="{FF2B5EF4-FFF2-40B4-BE49-F238E27FC236}">
                <a16:creationId xmlns:a16="http://schemas.microsoft.com/office/drawing/2014/main" id="{B7ABCF9E-16F6-2AA0-3718-6E26A5DFDC22}"/>
              </a:ext>
            </a:extLst>
          </p:cNvPr>
          <p:cNvSpPr txBox="1"/>
          <p:nvPr/>
        </p:nvSpPr>
        <p:spPr>
          <a:xfrm>
            <a:off x="4798191" y="4655468"/>
            <a:ext cx="1568918" cy="461665"/>
          </a:xfrm>
          <a:prstGeom prst="rect">
            <a:avLst/>
          </a:prstGeom>
          <a:noFill/>
        </p:spPr>
        <p:txBody>
          <a:bodyPr wrap="square" rtlCol="0">
            <a:spAutoFit/>
          </a:bodyPr>
          <a:lstStyle/>
          <a:p>
            <a:pPr algn="ctr"/>
            <a:r>
              <a:rPr lang="en-US" altLang="zh-CN" sz="2400" dirty="0"/>
              <a:t># Seeds</a:t>
            </a:r>
            <a:endParaRPr lang="zh-CN" altLang="en-US" sz="2400" dirty="0"/>
          </a:p>
        </p:txBody>
      </p:sp>
      <p:sp>
        <p:nvSpPr>
          <p:cNvPr id="15" name="TextBox 14">
            <a:extLst>
              <a:ext uri="{FF2B5EF4-FFF2-40B4-BE49-F238E27FC236}">
                <a16:creationId xmlns:a16="http://schemas.microsoft.com/office/drawing/2014/main" id="{7472307C-96E8-6520-51CD-4FF8719CCF42}"/>
              </a:ext>
            </a:extLst>
          </p:cNvPr>
          <p:cNvSpPr txBox="1"/>
          <p:nvPr/>
        </p:nvSpPr>
        <p:spPr>
          <a:xfrm>
            <a:off x="7395408" y="4655468"/>
            <a:ext cx="1568918" cy="461665"/>
          </a:xfrm>
          <a:prstGeom prst="rect">
            <a:avLst/>
          </a:prstGeom>
          <a:noFill/>
        </p:spPr>
        <p:txBody>
          <a:bodyPr wrap="square" rtlCol="0">
            <a:spAutoFit/>
          </a:bodyPr>
          <a:lstStyle/>
          <a:p>
            <a:pPr algn="ctr"/>
            <a:r>
              <a:rPr lang="en-US" altLang="zh-CN" sz="2400" dirty="0"/>
              <a:t>Growth</a:t>
            </a:r>
            <a:endParaRPr lang="zh-CN" altLang="en-US" sz="2400" dirty="0"/>
          </a:p>
        </p:txBody>
      </p:sp>
      <p:sp>
        <p:nvSpPr>
          <p:cNvPr id="16" name="TextBox 15">
            <a:extLst>
              <a:ext uri="{FF2B5EF4-FFF2-40B4-BE49-F238E27FC236}">
                <a16:creationId xmlns:a16="http://schemas.microsoft.com/office/drawing/2014/main" id="{1A43103D-39F7-0476-9606-926DFFD29B33}"/>
              </a:ext>
            </a:extLst>
          </p:cNvPr>
          <p:cNvSpPr txBox="1"/>
          <p:nvPr/>
        </p:nvSpPr>
        <p:spPr>
          <a:xfrm>
            <a:off x="5967662" y="5452410"/>
            <a:ext cx="1756610" cy="830997"/>
          </a:xfrm>
          <a:prstGeom prst="rect">
            <a:avLst/>
          </a:prstGeom>
          <a:noFill/>
        </p:spPr>
        <p:txBody>
          <a:bodyPr wrap="square" rtlCol="0">
            <a:spAutoFit/>
          </a:bodyPr>
          <a:lstStyle/>
          <a:p>
            <a:pPr algn="ctr"/>
            <a:r>
              <a:rPr lang="en-US" altLang="zh-CN" sz="2400" dirty="0"/>
              <a:t>More resources</a:t>
            </a:r>
            <a:endParaRPr lang="zh-CN" altLang="en-US" sz="2400" dirty="0"/>
          </a:p>
        </p:txBody>
      </p:sp>
      <p:cxnSp>
        <p:nvCxnSpPr>
          <p:cNvPr id="17" name="Connector: Curved 16">
            <a:extLst>
              <a:ext uri="{FF2B5EF4-FFF2-40B4-BE49-F238E27FC236}">
                <a16:creationId xmlns:a16="http://schemas.microsoft.com/office/drawing/2014/main" id="{6946DDDD-362B-80F1-E912-2E4527A19D1A}"/>
              </a:ext>
            </a:extLst>
          </p:cNvPr>
          <p:cNvCxnSpPr>
            <a:cxnSpLocks/>
            <a:stCxn id="16" idx="0"/>
            <a:endCxn id="14" idx="2"/>
          </p:cNvCxnSpPr>
          <p:nvPr/>
        </p:nvCxnSpPr>
        <p:spPr>
          <a:xfrm rot="16200000" flipV="1">
            <a:off x="5989324" y="4595766"/>
            <a:ext cx="335276" cy="1378011"/>
          </a:xfrm>
          <a:prstGeom prst="curved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Connector: Curved 17">
            <a:extLst>
              <a:ext uri="{FF2B5EF4-FFF2-40B4-BE49-F238E27FC236}">
                <a16:creationId xmlns:a16="http://schemas.microsoft.com/office/drawing/2014/main" id="{9B854A26-4DE8-52E0-941F-4E6161A9B28F}"/>
              </a:ext>
            </a:extLst>
          </p:cNvPr>
          <p:cNvCxnSpPr>
            <a:cxnSpLocks/>
            <a:stCxn id="16" idx="0"/>
            <a:endCxn id="15" idx="2"/>
          </p:cNvCxnSpPr>
          <p:nvPr/>
        </p:nvCxnSpPr>
        <p:spPr>
          <a:xfrm rot="5400000" flipH="1" flipV="1">
            <a:off x="7287932" y="4675169"/>
            <a:ext cx="335276" cy="1219206"/>
          </a:xfrm>
          <a:prstGeom prst="curved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232FA350-7570-5EF1-26BF-6A45FF66551B}"/>
              </a:ext>
            </a:extLst>
          </p:cNvPr>
          <p:cNvSpPr txBox="1"/>
          <p:nvPr/>
        </p:nvSpPr>
        <p:spPr>
          <a:xfrm>
            <a:off x="5967662" y="4898412"/>
            <a:ext cx="231006" cy="461665"/>
          </a:xfrm>
          <a:prstGeom prst="rect">
            <a:avLst/>
          </a:prstGeom>
          <a:noFill/>
        </p:spPr>
        <p:txBody>
          <a:bodyPr wrap="square" rtlCol="0">
            <a:spAutoFit/>
          </a:bodyPr>
          <a:lstStyle/>
          <a:p>
            <a:r>
              <a:rPr lang="en-US" altLang="zh-CN" sz="2400" dirty="0">
                <a:solidFill>
                  <a:srgbClr val="FF0000"/>
                </a:solidFill>
              </a:rPr>
              <a:t>+</a:t>
            </a:r>
            <a:endParaRPr lang="zh-CN" altLang="en-US" sz="2400" dirty="0">
              <a:solidFill>
                <a:srgbClr val="FF0000"/>
              </a:solidFill>
            </a:endParaRPr>
          </a:p>
        </p:txBody>
      </p:sp>
      <p:sp>
        <p:nvSpPr>
          <p:cNvPr id="20" name="TextBox 19">
            <a:extLst>
              <a:ext uri="{FF2B5EF4-FFF2-40B4-BE49-F238E27FC236}">
                <a16:creationId xmlns:a16="http://schemas.microsoft.com/office/drawing/2014/main" id="{70DA51AE-2D41-FF7B-D35F-67741856E258}"/>
              </a:ext>
            </a:extLst>
          </p:cNvPr>
          <p:cNvSpPr txBox="1"/>
          <p:nvPr/>
        </p:nvSpPr>
        <p:spPr>
          <a:xfrm>
            <a:off x="7350491" y="4898412"/>
            <a:ext cx="231006" cy="461665"/>
          </a:xfrm>
          <a:prstGeom prst="rect">
            <a:avLst/>
          </a:prstGeom>
          <a:noFill/>
        </p:spPr>
        <p:txBody>
          <a:bodyPr wrap="square" rtlCol="0">
            <a:spAutoFit/>
          </a:bodyPr>
          <a:lstStyle/>
          <a:p>
            <a:r>
              <a:rPr lang="en-US" altLang="zh-CN" sz="2400" dirty="0">
                <a:solidFill>
                  <a:srgbClr val="FF0000"/>
                </a:solidFill>
              </a:rPr>
              <a:t>+</a:t>
            </a:r>
            <a:endParaRPr lang="zh-CN" altLang="en-US" sz="2400" dirty="0">
              <a:solidFill>
                <a:srgbClr val="FF0000"/>
              </a:solidFill>
            </a:endParaRPr>
          </a:p>
        </p:txBody>
      </p:sp>
      <p:sp>
        <p:nvSpPr>
          <p:cNvPr id="21" name="Oval 20">
            <a:extLst>
              <a:ext uri="{FF2B5EF4-FFF2-40B4-BE49-F238E27FC236}">
                <a16:creationId xmlns:a16="http://schemas.microsoft.com/office/drawing/2014/main" id="{8F5BC3D8-2B48-FBEE-BB24-37F8897FBA82}"/>
              </a:ext>
            </a:extLst>
          </p:cNvPr>
          <p:cNvSpPr/>
          <p:nvPr/>
        </p:nvSpPr>
        <p:spPr>
          <a:xfrm>
            <a:off x="6331815" y="652972"/>
            <a:ext cx="1325079" cy="45075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a:extLst>
              <a:ext uri="{FF2B5EF4-FFF2-40B4-BE49-F238E27FC236}">
                <a16:creationId xmlns:a16="http://schemas.microsoft.com/office/drawing/2014/main" id="{1FE9613A-EA22-EC03-BC78-65ACC0B492D3}"/>
              </a:ext>
            </a:extLst>
          </p:cNvPr>
          <p:cNvSpPr txBox="1"/>
          <p:nvPr/>
        </p:nvSpPr>
        <p:spPr>
          <a:xfrm>
            <a:off x="6830727" y="251534"/>
            <a:ext cx="231006" cy="461665"/>
          </a:xfrm>
          <a:prstGeom prst="rect">
            <a:avLst/>
          </a:prstGeom>
          <a:noFill/>
        </p:spPr>
        <p:txBody>
          <a:bodyPr wrap="square" rtlCol="0">
            <a:spAutoFit/>
          </a:bodyPr>
          <a:lstStyle/>
          <a:p>
            <a:r>
              <a:rPr lang="en-US" altLang="zh-CN" sz="2400" dirty="0">
                <a:solidFill>
                  <a:srgbClr val="FF0000"/>
                </a:solidFill>
              </a:rPr>
              <a:t>-</a:t>
            </a:r>
            <a:endParaRPr lang="zh-CN" altLang="en-US" sz="2400" dirty="0">
              <a:solidFill>
                <a:srgbClr val="FF0000"/>
              </a:solidFill>
            </a:endParaRPr>
          </a:p>
        </p:txBody>
      </p:sp>
      <p:sp>
        <p:nvSpPr>
          <p:cNvPr id="24" name="Oval 23">
            <a:extLst>
              <a:ext uri="{FF2B5EF4-FFF2-40B4-BE49-F238E27FC236}">
                <a16:creationId xmlns:a16="http://schemas.microsoft.com/office/drawing/2014/main" id="{B960701A-696C-AA37-837E-658AD8FFFE0D}"/>
              </a:ext>
            </a:extLst>
          </p:cNvPr>
          <p:cNvSpPr/>
          <p:nvPr/>
        </p:nvSpPr>
        <p:spPr>
          <a:xfrm>
            <a:off x="8747759" y="1073835"/>
            <a:ext cx="1398872" cy="534175"/>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TextBox 24">
            <a:extLst>
              <a:ext uri="{FF2B5EF4-FFF2-40B4-BE49-F238E27FC236}">
                <a16:creationId xmlns:a16="http://schemas.microsoft.com/office/drawing/2014/main" id="{0A15A47C-9732-6F23-DF3E-D6DFA4A54E7C}"/>
              </a:ext>
            </a:extLst>
          </p:cNvPr>
          <p:cNvSpPr txBox="1"/>
          <p:nvPr/>
        </p:nvSpPr>
        <p:spPr>
          <a:xfrm>
            <a:off x="9283566" y="740759"/>
            <a:ext cx="231006" cy="461665"/>
          </a:xfrm>
          <a:prstGeom prst="rect">
            <a:avLst/>
          </a:prstGeom>
          <a:noFill/>
        </p:spPr>
        <p:txBody>
          <a:bodyPr wrap="square" rtlCol="0">
            <a:spAutoFit/>
          </a:bodyPr>
          <a:lstStyle/>
          <a:p>
            <a:r>
              <a:rPr lang="en-US" altLang="zh-CN" sz="2400" dirty="0">
                <a:solidFill>
                  <a:srgbClr val="FF0000"/>
                </a:solidFill>
              </a:rPr>
              <a:t>+</a:t>
            </a:r>
            <a:endParaRPr lang="zh-CN" altLang="en-US" sz="2400" dirty="0">
              <a:solidFill>
                <a:srgbClr val="FF0000"/>
              </a:solidFill>
            </a:endParaRPr>
          </a:p>
        </p:txBody>
      </p:sp>
      <p:cxnSp>
        <p:nvCxnSpPr>
          <p:cNvPr id="26" name="Straight Arrow Connector 25">
            <a:extLst>
              <a:ext uri="{FF2B5EF4-FFF2-40B4-BE49-F238E27FC236}">
                <a16:creationId xmlns:a16="http://schemas.microsoft.com/office/drawing/2014/main" id="{BFBA2BAC-4293-7FD9-52AF-CE343F48C866}"/>
              </a:ext>
            </a:extLst>
          </p:cNvPr>
          <p:cNvCxnSpPr>
            <a:cxnSpLocks/>
          </p:cNvCxnSpPr>
          <p:nvPr/>
        </p:nvCxnSpPr>
        <p:spPr>
          <a:xfrm>
            <a:off x="5510462" y="1377235"/>
            <a:ext cx="856647" cy="17231"/>
          </a:xfrm>
          <a:prstGeom prst="straightConnector1">
            <a:avLst/>
          </a:prstGeom>
          <a:ln>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A325022E-AA1A-63C6-9BDF-7EDE50E54A7B}"/>
              </a:ext>
            </a:extLst>
          </p:cNvPr>
          <p:cNvCxnSpPr>
            <a:cxnSpLocks/>
            <a:endCxn id="24" idx="2"/>
          </p:cNvCxnSpPr>
          <p:nvPr/>
        </p:nvCxnSpPr>
        <p:spPr>
          <a:xfrm flipV="1">
            <a:off x="7778814" y="1340923"/>
            <a:ext cx="968945" cy="24237"/>
          </a:xfrm>
          <a:prstGeom prst="straightConnector1">
            <a:avLst/>
          </a:prstGeom>
          <a:ln>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52B90951-F26C-A86C-C9AE-1645DE74F3E2}"/>
              </a:ext>
            </a:extLst>
          </p:cNvPr>
          <p:cNvCxnSpPr>
            <a:cxnSpLocks/>
            <a:endCxn id="11" idx="1"/>
          </p:cNvCxnSpPr>
          <p:nvPr/>
        </p:nvCxnSpPr>
        <p:spPr>
          <a:xfrm flipV="1">
            <a:off x="5477173" y="890171"/>
            <a:ext cx="732723" cy="474989"/>
          </a:xfrm>
          <a:prstGeom prst="straightConnector1">
            <a:avLst/>
          </a:prstGeom>
          <a:ln>
            <a:prstDash val="sysDash"/>
            <a:tailEnd type="triangle"/>
          </a:ln>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0E63FB08-E9DA-0C6C-2773-FBFF5BFA47F2}"/>
              </a:ext>
            </a:extLst>
          </p:cNvPr>
          <p:cNvSpPr txBox="1"/>
          <p:nvPr/>
        </p:nvSpPr>
        <p:spPr>
          <a:xfrm>
            <a:off x="4448989" y="2299905"/>
            <a:ext cx="1398872" cy="338554"/>
          </a:xfrm>
          <a:prstGeom prst="rect">
            <a:avLst/>
          </a:prstGeom>
          <a:noFill/>
        </p:spPr>
        <p:txBody>
          <a:bodyPr wrap="square" rtlCol="0">
            <a:spAutoFit/>
          </a:bodyPr>
          <a:lstStyle/>
          <a:p>
            <a:pPr algn="ctr"/>
            <a:r>
              <a:rPr lang="en-US" altLang="zh-CN" sz="1600" dirty="0" err="1">
                <a:solidFill>
                  <a:srgbClr val="FF0000"/>
                </a:solidFill>
              </a:rPr>
              <a:t>Vetos</a:t>
            </a:r>
            <a:endParaRPr lang="zh-CN" altLang="en-US" sz="1600" dirty="0">
              <a:solidFill>
                <a:srgbClr val="FF0000"/>
              </a:solidFill>
            </a:endParaRPr>
          </a:p>
        </p:txBody>
      </p:sp>
      <p:sp>
        <p:nvSpPr>
          <p:cNvPr id="30" name="TextBox 29">
            <a:extLst>
              <a:ext uri="{FF2B5EF4-FFF2-40B4-BE49-F238E27FC236}">
                <a16:creationId xmlns:a16="http://schemas.microsoft.com/office/drawing/2014/main" id="{87FD206B-4230-08CA-4F65-C529B4FBB127}"/>
              </a:ext>
            </a:extLst>
          </p:cNvPr>
          <p:cNvSpPr txBox="1"/>
          <p:nvPr/>
        </p:nvSpPr>
        <p:spPr>
          <a:xfrm>
            <a:off x="4449277" y="1738087"/>
            <a:ext cx="1398872" cy="338554"/>
          </a:xfrm>
          <a:prstGeom prst="rect">
            <a:avLst/>
          </a:prstGeom>
          <a:noFill/>
        </p:spPr>
        <p:txBody>
          <a:bodyPr wrap="square" rtlCol="0">
            <a:spAutoFit/>
          </a:bodyPr>
          <a:lstStyle/>
          <a:p>
            <a:pPr algn="ctr"/>
            <a:r>
              <a:rPr lang="en-US" altLang="zh-CN" sz="1600" dirty="0">
                <a:solidFill>
                  <a:srgbClr val="FF0000"/>
                </a:solidFill>
              </a:rPr>
              <a:t>Cues</a:t>
            </a:r>
            <a:endParaRPr lang="zh-CN" altLang="en-US" sz="1600" dirty="0">
              <a:solidFill>
                <a:srgbClr val="FF0000"/>
              </a:solidFill>
            </a:endParaRPr>
          </a:p>
        </p:txBody>
      </p:sp>
      <p:cxnSp>
        <p:nvCxnSpPr>
          <p:cNvPr id="31" name="Straight Arrow Connector 30">
            <a:extLst>
              <a:ext uri="{FF2B5EF4-FFF2-40B4-BE49-F238E27FC236}">
                <a16:creationId xmlns:a16="http://schemas.microsoft.com/office/drawing/2014/main" id="{3C7374CD-C292-E7A8-45C0-02D4BE01B5F0}"/>
              </a:ext>
            </a:extLst>
          </p:cNvPr>
          <p:cNvCxnSpPr>
            <a:cxnSpLocks/>
            <a:endCxn id="12" idx="1"/>
          </p:cNvCxnSpPr>
          <p:nvPr/>
        </p:nvCxnSpPr>
        <p:spPr>
          <a:xfrm flipV="1">
            <a:off x="5575433" y="2936724"/>
            <a:ext cx="911189" cy="14483"/>
          </a:xfrm>
          <a:prstGeom prst="straightConnector1">
            <a:avLst/>
          </a:prstGeom>
          <a:ln>
            <a:prstDash val="sysDash"/>
            <a:tailEnd type="triangle"/>
          </a:ln>
        </p:spPr>
        <p:style>
          <a:lnRef idx="2">
            <a:schemeClr val="accent1"/>
          </a:lnRef>
          <a:fillRef idx="0">
            <a:schemeClr val="accent1"/>
          </a:fillRef>
          <a:effectRef idx="1">
            <a:schemeClr val="accent1"/>
          </a:effectRef>
          <a:fontRef idx="minor">
            <a:schemeClr val="tx1"/>
          </a:fontRef>
        </p:style>
      </p:cxnSp>
      <p:sp>
        <p:nvSpPr>
          <p:cNvPr id="32" name="Rectangle: Rounded Corners 31">
            <a:extLst>
              <a:ext uri="{FF2B5EF4-FFF2-40B4-BE49-F238E27FC236}">
                <a16:creationId xmlns:a16="http://schemas.microsoft.com/office/drawing/2014/main" id="{8AC45E3B-70B4-9863-49CB-7903364EAF42}"/>
              </a:ext>
            </a:extLst>
          </p:cNvPr>
          <p:cNvSpPr/>
          <p:nvPr/>
        </p:nvSpPr>
        <p:spPr>
          <a:xfrm>
            <a:off x="1678405" y="1200097"/>
            <a:ext cx="2296428" cy="123870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Rectangle: Rounded Corners 32">
            <a:extLst>
              <a:ext uri="{FF2B5EF4-FFF2-40B4-BE49-F238E27FC236}">
                <a16:creationId xmlns:a16="http://schemas.microsoft.com/office/drawing/2014/main" id="{D5832EFC-77D5-B76F-3508-4CC794300E87}"/>
              </a:ext>
            </a:extLst>
          </p:cNvPr>
          <p:cNvSpPr/>
          <p:nvPr/>
        </p:nvSpPr>
        <p:spPr>
          <a:xfrm>
            <a:off x="1480686" y="358457"/>
            <a:ext cx="9230627" cy="3070543"/>
          </a:xfrm>
          <a:prstGeom prst="roundRect">
            <a:avLst/>
          </a:prstGeom>
          <a:noFill/>
          <a:ln>
            <a:prstDash val="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67A85296-9DA6-52A8-714B-1CE246D9D538}"/>
              </a:ext>
            </a:extLst>
          </p:cNvPr>
          <p:cNvSpPr/>
          <p:nvPr/>
        </p:nvSpPr>
        <p:spPr>
          <a:xfrm>
            <a:off x="1480685" y="3529689"/>
            <a:ext cx="9230627" cy="3070543"/>
          </a:xfrm>
          <a:prstGeom prst="roundRect">
            <a:avLst/>
          </a:prstGeom>
          <a:noFill/>
          <a:ln>
            <a:prstDash val="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TextBox 34">
            <a:extLst>
              <a:ext uri="{FF2B5EF4-FFF2-40B4-BE49-F238E27FC236}">
                <a16:creationId xmlns:a16="http://schemas.microsoft.com/office/drawing/2014/main" id="{A0AF7347-B6AE-AF9D-4E9F-925C58E105A8}"/>
              </a:ext>
            </a:extLst>
          </p:cNvPr>
          <p:cNvSpPr txBox="1"/>
          <p:nvPr/>
        </p:nvSpPr>
        <p:spPr>
          <a:xfrm>
            <a:off x="4934549" y="1975511"/>
            <a:ext cx="1455020" cy="461665"/>
          </a:xfrm>
          <a:prstGeom prst="rect">
            <a:avLst/>
          </a:prstGeom>
          <a:noFill/>
        </p:spPr>
        <p:txBody>
          <a:bodyPr wrap="square" rtlCol="0">
            <a:spAutoFit/>
          </a:bodyPr>
          <a:lstStyle/>
          <a:p>
            <a:pPr algn="ctr"/>
            <a:r>
              <a:rPr lang="en-US" altLang="zh-CN" sz="2400" dirty="0">
                <a:solidFill>
                  <a:srgbClr val="0000FF"/>
                </a:solidFill>
              </a:rPr>
              <a:t>Climate</a:t>
            </a:r>
            <a:endParaRPr lang="zh-CN" altLang="en-US" sz="2400" dirty="0">
              <a:solidFill>
                <a:srgbClr val="0000FF"/>
              </a:solidFill>
            </a:endParaRPr>
          </a:p>
        </p:txBody>
      </p:sp>
      <p:cxnSp>
        <p:nvCxnSpPr>
          <p:cNvPr id="36" name="Connector: Curved 35">
            <a:extLst>
              <a:ext uri="{FF2B5EF4-FFF2-40B4-BE49-F238E27FC236}">
                <a16:creationId xmlns:a16="http://schemas.microsoft.com/office/drawing/2014/main" id="{17854612-4079-17B2-EAB8-5B2B5419E402}"/>
              </a:ext>
            </a:extLst>
          </p:cNvPr>
          <p:cNvCxnSpPr>
            <a:cxnSpLocks/>
            <a:stCxn id="35" idx="0"/>
          </p:cNvCxnSpPr>
          <p:nvPr/>
        </p:nvCxnSpPr>
        <p:spPr>
          <a:xfrm rot="16200000" flipV="1">
            <a:off x="5004827" y="1318279"/>
            <a:ext cx="356810" cy="957654"/>
          </a:xfrm>
          <a:prstGeom prst="curvedConnector2">
            <a:avLst/>
          </a:prstGeom>
          <a:ln>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E3602448-F07F-AD96-5770-F107751527C0}"/>
              </a:ext>
            </a:extLst>
          </p:cNvPr>
          <p:cNvSpPr txBox="1"/>
          <p:nvPr/>
        </p:nvSpPr>
        <p:spPr>
          <a:xfrm>
            <a:off x="8179867" y="6075373"/>
            <a:ext cx="1455020" cy="461665"/>
          </a:xfrm>
          <a:prstGeom prst="rect">
            <a:avLst/>
          </a:prstGeom>
          <a:noFill/>
        </p:spPr>
        <p:txBody>
          <a:bodyPr wrap="square" rtlCol="0">
            <a:spAutoFit/>
          </a:bodyPr>
          <a:lstStyle/>
          <a:p>
            <a:pPr algn="ctr"/>
            <a:r>
              <a:rPr lang="en-US" altLang="zh-CN" sz="2400" dirty="0">
                <a:solidFill>
                  <a:srgbClr val="0000FF"/>
                </a:solidFill>
              </a:rPr>
              <a:t>Climate</a:t>
            </a:r>
            <a:endParaRPr lang="zh-CN" altLang="en-US" sz="2400" dirty="0">
              <a:solidFill>
                <a:srgbClr val="0000FF"/>
              </a:solidFill>
            </a:endParaRPr>
          </a:p>
        </p:txBody>
      </p:sp>
      <p:cxnSp>
        <p:nvCxnSpPr>
          <p:cNvPr id="38" name="Connector: Curved 37">
            <a:extLst>
              <a:ext uri="{FF2B5EF4-FFF2-40B4-BE49-F238E27FC236}">
                <a16:creationId xmlns:a16="http://schemas.microsoft.com/office/drawing/2014/main" id="{16BFC60A-D301-12C5-5E5A-E5763B4E4ABD}"/>
              </a:ext>
            </a:extLst>
          </p:cNvPr>
          <p:cNvCxnSpPr>
            <a:cxnSpLocks/>
            <a:stCxn id="37" idx="0"/>
            <a:endCxn id="16" idx="3"/>
          </p:cNvCxnSpPr>
          <p:nvPr/>
        </p:nvCxnSpPr>
        <p:spPr>
          <a:xfrm rot="16200000" flipV="1">
            <a:off x="8083678" y="5251673"/>
            <a:ext cx="207463" cy="1439937"/>
          </a:xfrm>
          <a:prstGeom prst="curvedConnector2">
            <a:avLst/>
          </a:prstGeom>
          <a:ln>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39" name="Rectangle: Rounded Corners 38">
            <a:extLst>
              <a:ext uri="{FF2B5EF4-FFF2-40B4-BE49-F238E27FC236}">
                <a16:creationId xmlns:a16="http://schemas.microsoft.com/office/drawing/2014/main" id="{B681303D-55C5-127C-6932-6922FA5FD7E2}"/>
              </a:ext>
            </a:extLst>
          </p:cNvPr>
          <p:cNvSpPr/>
          <p:nvPr/>
        </p:nvSpPr>
        <p:spPr>
          <a:xfrm>
            <a:off x="1678405" y="4463726"/>
            <a:ext cx="2296428" cy="123870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Connector: Curved 39">
            <a:extLst>
              <a:ext uri="{FF2B5EF4-FFF2-40B4-BE49-F238E27FC236}">
                <a16:creationId xmlns:a16="http://schemas.microsoft.com/office/drawing/2014/main" id="{31E30936-CB4E-E0FD-DB19-27F6ADD87277}"/>
              </a:ext>
            </a:extLst>
          </p:cNvPr>
          <p:cNvCxnSpPr>
            <a:cxnSpLocks/>
            <a:stCxn id="35" idx="2"/>
          </p:cNvCxnSpPr>
          <p:nvPr/>
        </p:nvCxnSpPr>
        <p:spPr>
          <a:xfrm rot="5400000">
            <a:off x="5030658" y="2052715"/>
            <a:ext cx="246941" cy="1015863"/>
          </a:xfrm>
          <a:prstGeom prst="curvedConnector2">
            <a:avLst/>
          </a:prstGeom>
          <a:ln>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109571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2A662B0D-EB1B-CA16-9AD8-39007CADEC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E4D0A5-73A9-A938-7153-F11AE4AA557E}"/>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3" name="Rectangle 2">
            <a:extLst>
              <a:ext uri="{FF2B5EF4-FFF2-40B4-BE49-F238E27FC236}">
                <a16:creationId xmlns:a16="http://schemas.microsoft.com/office/drawing/2014/main" id="{F238CA2F-ED2A-7C7C-DC8A-9DF1835ECDD8}"/>
              </a:ext>
            </a:extLst>
          </p:cNvPr>
          <p:cNvSpPr/>
          <p:nvPr/>
        </p:nvSpPr>
        <p:spPr>
          <a:xfrm>
            <a:off x="161175" y="347208"/>
            <a:ext cx="6019597" cy="1107996"/>
          </a:xfrm>
          <a:prstGeom prst="rect">
            <a:avLst/>
          </a:prstGeom>
          <a:noFill/>
          <a:effectLst>
            <a:outerShdw blurRad="50800" dist="38100" dir="2700000" algn="tl" rotWithShape="0">
              <a:prstClr val="black">
                <a:alpha val="40000"/>
              </a:prstClr>
            </a:outerShdw>
          </a:effectLst>
        </p:spPr>
        <p:txBody>
          <a:bodyPr wrap="none" lIns="91440" tIns="45720" rIns="91440" bIns="45720">
            <a:spAutoFit/>
          </a:bodyPr>
          <a:lstStyle/>
          <a:p>
            <a:pPr algn="ctr"/>
            <a:r>
              <a:rPr lang="en-US" altLang="zh-CN" sz="6600" dirty="0">
                <a:ln w="0"/>
                <a:solidFill>
                  <a:schemeClr val="accent1"/>
                </a:solidFill>
                <a:effectLst>
                  <a:outerShdw blurRad="38100" dist="25400" dir="5400000" algn="ctr" rotWithShape="0">
                    <a:srgbClr val="6E747A">
                      <a:alpha val="43000"/>
                    </a:srgbClr>
                  </a:outerShdw>
                </a:effectLst>
              </a:rPr>
              <a:t>Previous studies</a:t>
            </a:r>
          </a:p>
        </p:txBody>
      </p:sp>
      <p:pic>
        <p:nvPicPr>
          <p:cNvPr id="22" name="Picture 21" descr="A graph of growth and growth of a plant&#10;&#10;AI-generated content may be incorrect.">
            <a:extLst>
              <a:ext uri="{FF2B5EF4-FFF2-40B4-BE49-F238E27FC236}">
                <a16:creationId xmlns:a16="http://schemas.microsoft.com/office/drawing/2014/main" id="{182591DC-F186-1F46-BFA3-8C4F6D92F8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9470" y="1359527"/>
            <a:ext cx="5894880" cy="4604030"/>
          </a:xfrm>
          <a:prstGeom prst="rect">
            <a:avLst/>
          </a:prstGeom>
        </p:spPr>
      </p:pic>
      <p:sp>
        <p:nvSpPr>
          <p:cNvPr id="4" name="TextBox 3">
            <a:extLst>
              <a:ext uri="{FF2B5EF4-FFF2-40B4-BE49-F238E27FC236}">
                <a16:creationId xmlns:a16="http://schemas.microsoft.com/office/drawing/2014/main" id="{CDCDA117-822F-0047-AB16-096414D7E1AE}"/>
              </a:ext>
            </a:extLst>
          </p:cNvPr>
          <p:cNvSpPr txBox="1"/>
          <p:nvPr/>
        </p:nvSpPr>
        <p:spPr>
          <a:xfrm>
            <a:off x="8489950" y="5634881"/>
            <a:ext cx="5171183" cy="369332"/>
          </a:xfrm>
          <a:prstGeom prst="rect">
            <a:avLst/>
          </a:prstGeom>
          <a:noFill/>
        </p:spPr>
        <p:txBody>
          <a:bodyPr wrap="square" rtlCol="0">
            <a:spAutoFit/>
          </a:bodyPr>
          <a:lstStyle/>
          <a:p>
            <a:r>
              <a:rPr lang="en-US" altLang="zh-CN" dirty="0"/>
              <a:t>Martín, D et al., </a:t>
            </a:r>
            <a:r>
              <a:rPr lang="en-US" altLang="zh-CN" i="1" dirty="0"/>
              <a:t>Trees</a:t>
            </a:r>
            <a:r>
              <a:rPr lang="en-US" altLang="zh-CN" dirty="0"/>
              <a:t>, 2015</a:t>
            </a:r>
            <a:endParaRPr lang="zh-CN" altLang="en-US" dirty="0"/>
          </a:p>
        </p:txBody>
      </p:sp>
    </p:spTree>
    <p:extLst>
      <p:ext uri="{BB962C8B-B14F-4D97-AF65-F5344CB8AC3E}">
        <p14:creationId xmlns:p14="http://schemas.microsoft.com/office/powerpoint/2010/main" val="31313763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ED9621F6-2CAB-DE9E-A6D4-4968AC99E4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DA1B05-4743-D6C3-61CB-D9E1976D34BE}"/>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3" name="Rectangle 2">
            <a:extLst>
              <a:ext uri="{FF2B5EF4-FFF2-40B4-BE49-F238E27FC236}">
                <a16:creationId xmlns:a16="http://schemas.microsoft.com/office/drawing/2014/main" id="{FAFC7BB8-F455-C975-03AB-DD130FAA436C}"/>
              </a:ext>
            </a:extLst>
          </p:cNvPr>
          <p:cNvSpPr/>
          <p:nvPr/>
        </p:nvSpPr>
        <p:spPr>
          <a:xfrm>
            <a:off x="161175" y="347208"/>
            <a:ext cx="6019597" cy="1107996"/>
          </a:xfrm>
          <a:prstGeom prst="rect">
            <a:avLst/>
          </a:prstGeom>
          <a:noFill/>
          <a:effectLst>
            <a:outerShdw blurRad="50800" dist="38100" dir="2700000" algn="tl" rotWithShape="0">
              <a:prstClr val="black">
                <a:alpha val="40000"/>
              </a:prstClr>
            </a:outerShdw>
          </a:effectLst>
        </p:spPr>
        <p:txBody>
          <a:bodyPr wrap="none" lIns="91440" tIns="45720" rIns="91440" bIns="45720">
            <a:spAutoFit/>
          </a:bodyPr>
          <a:lstStyle/>
          <a:p>
            <a:pPr algn="ctr"/>
            <a:r>
              <a:rPr lang="en-US" altLang="zh-CN" sz="6600" dirty="0">
                <a:ln w="0"/>
                <a:solidFill>
                  <a:schemeClr val="accent1"/>
                </a:solidFill>
                <a:effectLst>
                  <a:outerShdw blurRad="38100" dist="25400" dir="5400000" algn="ctr" rotWithShape="0">
                    <a:srgbClr val="6E747A">
                      <a:alpha val="43000"/>
                    </a:srgbClr>
                  </a:outerShdw>
                </a:effectLst>
              </a:rPr>
              <a:t>Previous studies</a:t>
            </a:r>
          </a:p>
        </p:txBody>
      </p:sp>
      <p:pic>
        <p:nvPicPr>
          <p:cNvPr id="7" name="Picture 6" descr="A graph showing the growth of the number of years&#10;&#10;AI-generated content may be incorrect.">
            <a:extLst>
              <a:ext uri="{FF2B5EF4-FFF2-40B4-BE49-F238E27FC236}">
                <a16:creationId xmlns:a16="http://schemas.microsoft.com/office/drawing/2014/main" id="{FB251A4C-210D-4FD6-A294-508FA1C70DB7}"/>
              </a:ext>
            </a:extLst>
          </p:cNvPr>
          <p:cNvPicPr>
            <a:picLocks noChangeAspect="1"/>
          </p:cNvPicPr>
          <p:nvPr/>
        </p:nvPicPr>
        <p:blipFill>
          <a:blip r:embed="rId4">
            <a:extLst>
              <a:ext uri="{28A0092B-C50C-407E-A947-70E740481C1C}">
                <a14:useLocalDpi xmlns:a14="http://schemas.microsoft.com/office/drawing/2010/main" val="0"/>
              </a:ext>
            </a:extLst>
          </a:blip>
          <a:srcRect r="6591"/>
          <a:stretch>
            <a:fillRect/>
          </a:stretch>
        </p:blipFill>
        <p:spPr>
          <a:xfrm>
            <a:off x="2161222" y="1443390"/>
            <a:ext cx="7541253" cy="3502744"/>
          </a:xfrm>
          <a:prstGeom prst="rect">
            <a:avLst/>
          </a:prstGeom>
        </p:spPr>
      </p:pic>
      <p:sp>
        <p:nvSpPr>
          <p:cNvPr id="8" name="TextBox 7">
            <a:extLst>
              <a:ext uri="{FF2B5EF4-FFF2-40B4-BE49-F238E27FC236}">
                <a16:creationId xmlns:a16="http://schemas.microsoft.com/office/drawing/2014/main" id="{5C25351E-437C-8423-A18B-259315FCC622}"/>
              </a:ext>
            </a:extLst>
          </p:cNvPr>
          <p:cNvSpPr txBox="1"/>
          <p:nvPr/>
        </p:nvSpPr>
        <p:spPr>
          <a:xfrm>
            <a:off x="5803900" y="5045278"/>
            <a:ext cx="5448300" cy="369332"/>
          </a:xfrm>
          <a:prstGeom prst="rect">
            <a:avLst/>
          </a:prstGeom>
          <a:noFill/>
        </p:spPr>
        <p:txBody>
          <a:bodyPr wrap="square" rtlCol="0">
            <a:spAutoFit/>
          </a:bodyPr>
          <a:lstStyle/>
          <a:p>
            <a:r>
              <a:rPr lang="en-US" altLang="zh-CN" dirty="0" err="1"/>
              <a:t>Żywiec</a:t>
            </a:r>
            <a:r>
              <a:rPr lang="en-US" altLang="zh-CN" dirty="0"/>
              <a:t>, M., &amp; Zielonka, T., </a:t>
            </a:r>
            <a:r>
              <a:rPr lang="en-US" altLang="zh-CN" i="1" dirty="0"/>
              <a:t>Trees</a:t>
            </a:r>
            <a:r>
              <a:rPr lang="en-US" altLang="zh-CN" dirty="0"/>
              <a:t>, 2013</a:t>
            </a:r>
            <a:endParaRPr lang="zh-CN" altLang="en-US" dirty="0"/>
          </a:p>
        </p:txBody>
      </p:sp>
    </p:spTree>
    <p:extLst>
      <p:ext uri="{BB962C8B-B14F-4D97-AF65-F5344CB8AC3E}">
        <p14:creationId xmlns:p14="http://schemas.microsoft.com/office/powerpoint/2010/main" val="3003745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9802BB4D-90B5-25FF-6B73-8C26F87B4C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806505-4CEC-BC87-4C09-5AC3917EDE1F}"/>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3" name="Rectangle 2">
            <a:extLst>
              <a:ext uri="{FF2B5EF4-FFF2-40B4-BE49-F238E27FC236}">
                <a16:creationId xmlns:a16="http://schemas.microsoft.com/office/drawing/2014/main" id="{E1BEF877-3C1E-C849-FE3A-319A33266690}"/>
              </a:ext>
            </a:extLst>
          </p:cNvPr>
          <p:cNvSpPr/>
          <p:nvPr/>
        </p:nvSpPr>
        <p:spPr>
          <a:xfrm>
            <a:off x="161175" y="347208"/>
            <a:ext cx="6019597" cy="1107996"/>
          </a:xfrm>
          <a:prstGeom prst="rect">
            <a:avLst/>
          </a:prstGeom>
          <a:noFill/>
          <a:effectLst>
            <a:outerShdw blurRad="50800" dist="38100" dir="2700000" algn="tl" rotWithShape="0">
              <a:prstClr val="black">
                <a:alpha val="40000"/>
              </a:prstClr>
            </a:outerShdw>
          </a:effectLst>
        </p:spPr>
        <p:txBody>
          <a:bodyPr wrap="none" lIns="91440" tIns="45720" rIns="91440" bIns="45720">
            <a:spAutoFit/>
          </a:bodyPr>
          <a:lstStyle/>
          <a:p>
            <a:pPr algn="ctr"/>
            <a:r>
              <a:rPr lang="en-US" altLang="zh-CN" sz="6600" dirty="0">
                <a:ln w="0"/>
                <a:solidFill>
                  <a:schemeClr val="accent1"/>
                </a:solidFill>
                <a:effectLst>
                  <a:outerShdw blurRad="38100" dist="25400" dir="5400000" algn="ctr" rotWithShape="0">
                    <a:srgbClr val="6E747A">
                      <a:alpha val="43000"/>
                    </a:srgbClr>
                  </a:outerShdw>
                </a:effectLst>
              </a:rPr>
              <a:t>Previous studies</a:t>
            </a:r>
          </a:p>
        </p:txBody>
      </p:sp>
      <p:pic>
        <p:nvPicPr>
          <p:cNvPr id="5" name="Picture 4" descr="A table with numbers and a number of trees&#10;&#10;AI-generated content may be incorrect.">
            <a:extLst>
              <a:ext uri="{FF2B5EF4-FFF2-40B4-BE49-F238E27FC236}">
                <a16:creationId xmlns:a16="http://schemas.microsoft.com/office/drawing/2014/main" id="{89A4E822-540B-49C3-E81E-7A3CAE5936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9043" y="1819011"/>
            <a:ext cx="6142857" cy="2771429"/>
          </a:xfrm>
          <a:prstGeom prst="rect">
            <a:avLst/>
          </a:prstGeom>
        </p:spPr>
      </p:pic>
      <p:sp>
        <p:nvSpPr>
          <p:cNvPr id="6" name="TextBox 5">
            <a:extLst>
              <a:ext uri="{FF2B5EF4-FFF2-40B4-BE49-F238E27FC236}">
                <a16:creationId xmlns:a16="http://schemas.microsoft.com/office/drawing/2014/main" id="{DD17C170-67C6-B9A8-A577-74668BB6DDF1}"/>
              </a:ext>
            </a:extLst>
          </p:cNvPr>
          <p:cNvSpPr txBox="1"/>
          <p:nvPr/>
        </p:nvSpPr>
        <p:spPr>
          <a:xfrm>
            <a:off x="8004785" y="4776605"/>
            <a:ext cx="6019597" cy="369332"/>
          </a:xfrm>
          <a:prstGeom prst="rect">
            <a:avLst/>
          </a:prstGeom>
          <a:noFill/>
        </p:spPr>
        <p:txBody>
          <a:bodyPr wrap="square" rtlCol="0">
            <a:spAutoFit/>
          </a:bodyPr>
          <a:lstStyle/>
          <a:p>
            <a:r>
              <a:rPr lang="en-US" altLang="zh-CN" dirty="0"/>
              <a:t>Knops, J. M et al., </a:t>
            </a:r>
            <a:r>
              <a:rPr lang="en-US" altLang="zh-CN" i="1" dirty="0"/>
              <a:t>PNAS, </a:t>
            </a:r>
            <a:r>
              <a:rPr lang="en-US" altLang="zh-CN" dirty="0"/>
              <a:t>2007</a:t>
            </a:r>
            <a:endParaRPr lang="zh-CN" altLang="en-US" dirty="0"/>
          </a:p>
        </p:txBody>
      </p:sp>
      <p:pic>
        <p:nvPicPr>
          <p:cNvPr id="7" name="Picture 6" descr="A diagram of a red arrow pointing to a red line&#10;&#10;AI-generated content may be incorrect.">
            <a:extLst>
              <a:ext uri="{FF2B5EF4-FFF2-40B4-BE49-F238E27FC236}">
                <a16:creationId xmlns:a16="http://schemas.microsoft.com/office/drawing/2014/main" id="{157F6DBC-BD07-6DD8-DB79-58D2F7DEEF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85650" y="1819011"/>
            <a:ext cx="3093671" cy="2771929"/>
          </a:xfrm>
          <a:prstGeom prst="rect">
            <a:avLst/>
          </a:prstGeom>
        </p:spPr>
      </p:pic>
      <p:sp>
        <p:nvSpPr>
          <p:cNvPr id="8" name="TextBox 7">
            <a:extLst>
              <a:ext uri="{FF2B5EF4-FFF2-40B4-BE49-F238E27FC236}">
                <a16:creationId xmlns:a16="http://schemas.microsoft.com/office/drawing/2014/main" id="{BE7D8C48-BB91-33BC-8BFC-0544BA58878D}"/>
              </a:ext>
            </a:extLst>
          </p:cNvPr>
          <p:cNvSpPr txBox="1"/>
          <p:nvPr/>
        </p:nvSpPr>
        <p:spPr>
          <a:xfrm>
            <a:off x="952182" y="4776605"/>
            <a:ext cx="6019597" cy="369332"/>
          </a:xfrm>
          <a:prstGeom prst="rect">
            <a:avLst/>
          </a:prstGeom>
          <a:noFill/>
        </p:spPr>
        <p:txBody>
          <a:bodyPr wrap="square" rtlCol="0">
            <a:spAutoFit/>
          </a:bodyPr>
          <a:lstStyle/>
          <a:p>
            <a:r>
              <a:rPr lang="en-US" altLang="zh-CN" dirty="0"/>
              <a:t>Vincent, C., &amp; Ibáñez, I., </a:t>
            </a:r>
            <a:r>
              <a:rPr lang="en-US" altLang="zh-CN" i="1" dirty="0"/>
              <a:t>Ecosphere, </a:t>
            </a:r>
            <a:r>
              <a:rPr lang="en-US" altLang="zh-CN" dirty="0"/>
              <a:t>2024</a:t>
            </a:r>
            <a:endParaRPr lang="zh-CN" altLang="en-US" dirty="0"/>
          </a:p>
        </p:txBody>
      </p:sp>
    </p:spTree>
    <p:extLst>
      <p:ext uri="{BB962C8B-B14F-4D97-AF65-F5344CB8AC3E}">
        <p14:creationId xmlns:p14="http://schemas.microsoft.com/office/powerpoint/2010/main" val="3945825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A33C087C-4043-F706-52A8-0B46ADC3B9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AC7A4A-BE77-597F-E8CD-558FDFEA11C4}"/>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5" name="Rectangle 4">
            <a:extLst>
              <a:ext uri="{FF2B5EF4-FFF2-40B4-BE49-F238E27FC236}">
                <a16:creationId xmlns:a16="http://schemas.microsoft.com/office/drawing/2014/main" id="{F79CF8C6-1BB0-330C-F376-DAF87F9198E3}"/>
              </a:ext>
            </a:extLst>
          </p:cNvPr>
          <p:cNvSpPr/>
          <p:nvPr/>
        </p:nvSpPr>
        <p:spPr>
          <a:xfrm>
            <a:off x="161175" y="347208"/>
            <a:ext cx="6019597" cy="1107996"/>
          </a:xfrm>
          <a:prstGeom prst="rect">
            <a:avLst/>
          </a:prstGeom>
          <a:noFill/>
          <a:effectLst>
            <a:outerShdw blurRad="50800" dist="38100" dir="2700000" algn="tl" rotWithShape="0">
              <a:prstClr val="black">
                <a:alpha val="40000"/>
              </a:prstClr>
            </a:outerShdw>
          </a:effectLst>
        </p:spPr>
        <p:txBody>
          <a:bodyPr wrap="none" lIns="91440" tIns="45720" rIns="91440" bIns="45720">
            <a:spAutoFit/>
          </a:bodyPr>
          <a:lstStyle/>
          <a:p>
            <a:pPr algn="ctr"/>
            <a:r>
              <a:rPr lang="en-US" altLang="zh-CN" sz="6600" dirty="0">
                <a:ln w="0"/>
                <a:solidFill>
                  <a:schemeClr val="accent1"/>
                </a:solidFill>
                <a:effectLst>
                  <a:outerShdw blurRad="38100" dist="25400" dir="5400000" algn="ctr" rotWithShape="0">
                    <a:srgbClr val="6E747A">
                      <a:alpha val="43000"/>
                    </a:srgbClr>
                  </a:outerShdw>
                </a:effectLst>
              </a:rPr>
              <a:t>Previous studies</a:t>
            </a:r>
          </a:p>
        </p:txBody>
      </p:sp>
      <p:sp>
        <p:nvSpPr>
          <p:cNvPr id="6" name="TextBox 5">
            <a:extLst>
              <a:ext uri="{FF2B5EF4-FFF2-40B4-BE49-F238E27FC236}">
                <a16:creationId xmlns:a16="http://schemas.microsoft.com/office/drawing/2014/main" id="{2758F947-9B41-B90F-88DD-DD8050A5DE01}"/>
              </a:ext>
            </a:extLst>
          </p:cNvPr>
          <p:cNvSpPr txBox="1"/>
          <p:nvPr/>
        </p:nvSpPr>
        <p:spPr>
          <a:xfrm>
            <a:off x="1644831" y="2274838"/>
            <a:ext cx="8902338" cy="3046988"/>
          </a:xfrm>
          <a:prstGeom prst="rect">
            <a:avLst/>
          </a:prstGeom>
          <a:noFill/>
        </p:spPr>
        <p:txBody>
          <a:bodyPr wrap="square" rtlCol="0">
            <a:spAutoFit/>
          </a:bodyPr>
          <a:lstStyle/>
          <a:p>
            <a:pPr marL="285750" indent="-285750">
              <a:buFont typeface="Arial" panose="020B0604020202020204" pitchFamily="34" charset="0"/>
              <a:buChar char="•"/>
            </a:pPr>
            <a:r>
              <a:rPr lang="en-US" altLang="zh-CN" sz="2400" dirty="0"/>
              <a:t>How</a:t>
            </a:r>
            <a:r>
              <a:rPr lang="zh-CN" altLang="en-US" sz="2400" dirty="0"/>
              <a:t> </a:t>
            </a:r>
            <a:r>
              <a:rPr lang="en-US" altLang="zh-CN" sz="2400" dirty="0"/>
              <a:t>important</a:t>
            </a:r>
            <a:r>
              <a:rPr lang="zh-CN" altLang="en-US" sz="2400" dirty="0"/>
              <a:t> </a:t>
            </a:r>
            <a:r>
              <a:rPr lang="en-US" altLang="zh-CN" sz="2400" dirty="0"/>
              <a:t>are the</a:t>
            </a:r>
            <a:r>
              <a:rPr lang="zh-CN" altLang="en-US" sz="2400" dirty="0"/>
              <a:t> </a:t>
            </a:r>
            <a:r>
              <a:rPr lang="en-US" altLang="zh-CN" sz="2400" dirty="0"/>
              <a:t>environmental</a:t>
            </a:r>
            <a:r>
              <a:rPr lang="zh-CN" altLang="en-US" sz="2400" dirty="0"/>
              <a:t> </a:t>
            </a:r>
            <a:r>
              <a:rPr lang="en-US" altLang="zh-CN" sz="2400" dirty="0"/>
              <a:t>factors</a:t>
            </a:r>
            <a:r>
              <a:rPr lang="zh-CN" altLang="en-US" sz="2400" dirty="0"/>
              <a:t> </a:t>
            </a:r>
            <a:r>
              <a:rPr lang="en-US" altLang="zh-CN" sz="2400" dirty="0"/>
              <a:t>in</a:t>
            </a:r>
            <a:r>
              <a:rPr lang="zh-CN" altLang="en-US" sz="2400" dirty="0"/>
              <a:t> </a:t>
            </a:r>
            <a:r>
              <a:rPr lang="en-US" altLang="zh-CN" sz="2400" dirty="0"/>
              <a:t>this</a:t>
            </a:r>
            <a:r>
              <a:rPr lang="zh-CN" altLang="en-US" sz="2400" dirty="0"/>
              <a:t> </a:t>
            </a:r>
            <a:r>
              <a:rPr lang="en-US" altLang="zh-CN" sz="2400" dirty="0"/>
              <a:t>relationship?</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When does the determination of a masting year happen?</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When does the maturation of seeds happen?</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endParaRPr lang="en-US" altLang="zh-CN" sz="2400" dirty="0"/>
          </a:p>
        </p:txBody>
      </p:sp>
    </p:spTree>
    <p:extLst>
      <p:ext uri="{BB962C8B-B14F-4D97-AF65-F5344CB8AC3E}">
        <p14:creationId xmlns:p14="http://schemas.microsoft.com/office/powerpoint/2010/main" val="342368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5000"/>
            <a:lum/>
          </a:blip>
          <a:srcRect/>
          <a:stretch>
            <a:fillRect t="-17000" b="-17000"/>
          </a:stretch>
        </a:blipFill>
        <a:effectLst/>
      </p:bgPr>
    </p:bg>
    <p:spTree>
      <p:nvGrpSpPr>
        <p:cNvPr id="1" name="">
          <a:extLst>
            <a:ext uri="{FF2B5EF4-FFF2-40B4-BE49-F238E27FC236}">
              <a16:creationId xmlns:a16="http://schemas.microsoft.com/office/drawing/2014/main" id="{E9041A37-A1CC-27FC-E0F9-487A6C0B9D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FBDAD0-B964-7773-2A4F-C332917A8859}"/>
              </a:ext>
            </a:extLst>
          </p:cNvPr>
          <p:cNvSpPr>
            <a:spLocks noGrp="1"/>
          </p:cNvSpPr>
          <p:nvPr>
            <p:ph type="ctrTitle"/>
          </p:nvPr>
        </p:nvSpPr>
        <p:spPr>
          <a:xfrm>
            <a:off x="0" y="119744"/>
            <a:ext cx="12192000" cy="6422570"/>
          </a:xfrm>
          <a:solidFill>
            <a:schemeClr val="bg1">
              <a:alpha val="63000"/>
            </a:schemeClr>
          </a:solidFill>
        </p:spPr>
        <p:txBody>
          <a:bodyPr>
            <a:normAutofit/>
          </a:bodyPr>
          <a:lstStyle/>
          <a:p>
            <a:br>
              <a:rPr lang="en-US" altLang="zh-CN" dirty="0"/>
            </a:br>
            <a:endParaRPr lang="zh-CN" altLang="en-US" dirty="0"/>
          </a:p>
        </p:txBody>
      </p:sp>
      <p:pic>
        <p:nvPicPr>
          <p:cNvPr id="22" name="Picture 21">
            <a:extLst>
              <a:ext uri="{FF2B5EF4-FFF2-40B4-BE49-F238E27FC236}">
                <a16:creationId xmlns:a16="http://schemas.microsoft.com/office/drawing/2014/main" id="{AD463B42-A5C5-5DB5-9EE0-49428760EBE3}"/>
              </a:ext>
            </a:extLst>
          </p:cNvPr>
          <p:cNvPicPr>
            <a:picLocks noChangeAspect="1"/>
          </p:cNvPicPr>
          <p:nvPr/>
        </p:nvPicPr>
        <p:blipFill>
          <a:blip r:embed="rId3"/>
          <a:stretch>
            <a:fillRect/>
          </a:stretch>
        </p:blipFill>
        <p:spPr>
          <a:xfrm>
            <a:off x="857434" y="316127"/>
            <a:ext cx="1887413" cy="1893034"/>
          </a:xfrm>
          <a:prstGeom prst="roundRect">
            <a:avLst/>
          </a:prstGeom>
        </p:spPr>
      </p:pic>
      <p:pic>
        <p:nvPicPr>
          <p:cNvPr id="23" name="Picture 22">
            <a:extLst>
              <a:ext uri="{FF2B5EF4-FFF2-40B4-BE49-F238E27FC236}">
                <a16:creationId xmlns:a16="http://schemas.microsoft.com/office/drawing/2014/main" id="{D000F4C1-EC91-04D5-C40A-582ACCF315EB}"/>
              </a:ext>
            </a:extLst>
          </p:cNvPr>
          <p:cNvPicPr>
            <a:picLocks noChangeAspect="1"/>
          </p:cNvPicPr>
          <p:nvPr/>
        </p:nvPicPr>
        <p:blipFill>
          <a:blip r:embed="rId4"/>
          <a:stretch>
            <a:fillRect/>
          </a:stretch>
        </p:blipFill>
        <p:spPr>
          <a:xfrm>
            <a:off x="2741926" y="316128"/>
            <a:ext cx="1887413" cy="1893034"/>
          </a:xfrm>
          <a:prstGeom prst="roundRect">
            <a:avLst/>
          </a:prstGeom>
        </p:spPr>
      </p:pic>
      <p:pic>
        <p:nvPicPr>
          <p:cNvPr id="24" name="Picture 4" descr="close up of hemlock with cones">
            <a:extLst>
              <a:ext uri="{FF2B5EF4-FFF2-40B4-BE49-F238E27FC236}">
                <a16:creationId xmlns:a16="http://schemas.microsoft.com/office/drawing/2014/main" id="{2AFDB8D6-1CFC-A933-4939-FA62A5011FB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307" b="22196"/>
          <a:stretch/>
        </p:blipFill>
        <p:spPr bwMode="auto">
          <a:xfrm>
            <a:off x="4628117" y="315687"/>
            <a:ext cx="1887413" cy="1907121"/>
          </a:xfrm>
          <a:prstGeom prst="roundRect">
            <a:avLst/>
          </a:prstGeom>
          <a:noFill/>
          <a:extLst>
            <a:ext uri="{909E8E84-426E-40DD-AFC4-6F175D3DCCD1}">
              <a14:hiddenFill xmlns:a14="http://schemas.microsoft.com/office/drawing/2010/main">
                <a:solidFill>
                  <a:srgbClr val="FFFFFF"/>
                </a:solidFill>
              </a14:hiddenFill>
            </a:ext>
          </a:extLst>
        </p:spPr>
      </p:pic>
      <p:pic>
        <p:nvPicPr>
          <p:cNvPr id="25" name="Picture 6">
            <a:extLst>
              <a:ext uri="{FF2B5EF4-FFF2-40B4-BE49-F238E27FC236}">
                <a16:creationId xmlns:a16="http://schemas.microsoft.com/office/drawing/2014/main" id="{93F19FDA-14A0-07B0-36B5-E1466B11762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7895" t="13276" r="36478" b="3404"/>
          <a:stretch/>
        </p:blipFill>
        <p:spPr bwMode="auto">
          <a:xfrm>
            <a:off x="6518193" y="316127"/>
            <a:ext cx="1887412" cy="1882798"/>
          </a:xfrm>
          <a:prstGeom prst="roundRect">
            <a:avLst/>
          </a:prstGeom>
          <a:noFill/>
          <a:extLst>
            <a:ext uri="{909E8E84-426E-40DD-AFC4-6F175D3DCCD1}">
              <a14:hiddenFill xmlns:a14="http://schemas.microsoft.com/office/drawing/2010/main">
                <a:solidFill>
                  <a:srgbClr val="FFFFFF"/>
                </a:solidFill>
              </a14:hiddenFill>
            </a:ext>
          </a:extLst>
        </p:spPr>
      </p:pic>
      <p:pic>
        <p:nvPicPr>
          <p:cNvPr id="26" name="Picture 25">
            <a:extLst>
              <a:ext uri="{FF2B5EF4-FFF2-40B4-BE49-F238E27FC236}">
                <a16:creationId xmlns:a16="http://schemas.microsoft.com/office/drawing/2014/main" id="{1601710A-C244-BDCF-6E61-219F53A6AFCE}"/>
              </a:ext>
            </a:extLst>
          </p:cNvPr>
          <p:cNvPicPr>
            <a:picLocks noChangeAspect="1"/>
          </p:cNvPicPr>
          <p:nvPr/>
        </p:nvPicPr>
        <p:blipFill>
          <a:blip r:embed="rId7"/>
          <a:srcRect l="24816"/>
          <a:stretch/>
        </p:blipFill>
        <p:spPr>
          <a:xfrm>
            <a:off x="10293018" y="316127"/>
            <a:ext cx="1887413" cy="1882798"/>
          </a:xfrm>
          <a:prstGeom prst="roundRect">
            <a:avLst/>
          </a:prstGeom>
        </p:spPr>
      </p:pic>
      <p:pic>
        <p:nvPicPr>
          <p:cNvPr id="27" name="Picture 8">
            <a:extLst>
              <a:ext uri="{FF2B5EF4-FFF2-40B4-BE49-F238E27FC236}">
                <a16:creationId xmlns:a16="http://schemas.microsoft.com/office/drawing/2014/main" id="{7AF17121-C355-22A2-ECC5-D0722AE7F46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24326"/>
          <a:stretch/>
        </p:blipFill>
        <p:spPr bwMode="auto">
          <a:xfrm>
            <a:off x="8405605" y="315687"/>
            <a:ext cx="1887413" cy="1883238"/>
          </a:xfrm>
          <a:prstGeom prst="round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91F07947-E270-3344-9122-5899417C7033}"/>
              </a:ext>
            </a:extLst>
          </p:cNvPr>
          <p:cNvSpPr txBox="1"/>
          <p:nvPr/>
        </p:nvSpPr>
        <p:spPr>
          <a:xfrm>
            <a:off x="857431" y="2209601"/>
            <a:ext cx="1898135" cy="523220"/>
          </a:xfrm>
          <a:prstGeom prst="rect">
            <a:avLst/>
          </a:prstGeom>
          <a:solidFill>
            <a:schemeClr val="bg1"/>
          </a:solidFill>
        </p:spPr>
        <p:txBody>
          <a:bodyPr wrap="square" rtlCol="0">
            <a:spAutoFit/>
          </a:bodyPr>
          <a:lstStyle/>
          <a:p>
            <a:pPr algn="ctr"/>
            <a:r>
              <a:rPr lang="en-US" altLang="zh-CN" sz="1400" b="1" i="1" dirty="0"/>
              <a:t>Abies amabilis </a:t>
            </a:r>
          </a:p>
          <a:p>
            <a:pPr algn="ctr"/>
            <a:r>
              <a:rPr lang="en-US" altLang="zh-CN" sz="1400" b="1" dirty="0"/>
              <a:t>Pacific silver fir</a:t>
            </a:r>
            <a:endParaRPr lang="zh-CN" altLang="en-US" sz="1400" b="1" dirty="0"/>
          </a:p>
        </p:txBody>
      </p:sp>
      <p:sp>
        <p:nvSpPr>
          <p:cNvPr id="29" name="TextBox 28">
            <a:extLst>
              <a:ext uri="{FF2B5EF4-FFF2-40B4-BE49-F238E27FC236}">
                <a16:creationId xmlns:a16="http://schemas.microsoft.com/office/drawing/2014/main" id="{0F89AFE6-05E7-AA76-6906-F29B303B9223}"/>
              </a:ext>
            </a:extLst>
          </p:cNvPr>
          <p:cNvSpPr txBox="1"/>
          <p:nvPr/>
        </p:nvSpPr>
        <p:spPr>
          <a:xfrm>
            <a:off x="2699833" y="2210041"/>
            <a:ext cx="2031325" cy="523220"/>
          </a:xfrm>
          <a:prstGeom prst="rect">
            <a:avLst/>
          </a:prstGeom>
          <a:solidFill>
            <a:schemeClr val="bg1"/>
          </a:solidFill>
        </p:spPr>
        <p:txBody>
          <a:bodyPr wrap="square" rtlCol="0">
            <a:spAutoFit/>
          </a:bodyPr>
          <a:lstStyle/>
          <a:p>
            <a:pPr algn="ctr"/>
            <a:r>
              <a:rPr lang="en-US" altLang="zh-CN" sz="1400" b="1" i="1" dirty="0"/>
              <a:t>Pseudotsuga </a:t>
            </a:r>
            <a:r>
              <a:rPr lang="en-US" altLang="zh-CN" sz="1400" b="1" i="1" dirty="0" err="1"/>
              <a:t>menziesii</a:t>
            </a:r>
            <a:endParaRPr lang="en-US" altLang="zh-CN" sz="1400" b="1" i="1" dirty="0"/>
          </a:p>
          <a:p>
            <a:pPr algn="ctr"/>
            <a:r>
              <a:rPr lang="en-US" altLang="zh-CN" sz="1400" b="1" dirty="0"/>
              <a:t>Douglas-fir</a:t>
            </a:r>
            <a:endParaRPr lang="zh-CN" altLang="en-US" sz="1400" b="1" dirty="0"/>
          </a:p>
        </p:txBody>
      </p:sp>
      <p:sp>
        <p:nvSpPr>
          <p:cNvPr id="30" name="TextBox 29">
            <a:extLst>
              <a:ext uri="{FF2B5EF4-FFF2-40B4-BE49-F238E27FC236}">
                <a16:creationId xmlns:a16="http://schemas.microsoft.com/office/drawing/2014/main" id="{D8EEB7A3-31F3-023F-5136-9D4C35D77E68}"/>
              </a:ext>
            </a:extLst>
          </p:cNvPr>
          <p:cNvSpPr txBox="1"/>
          <p:nvPr/>
        </p:nvSpPr>
        <p:spPr>
          <a:xfrm>
            <a:off x="4646030" y="2209601"/>
            <a:ext cx="1876522" cy="523220"/>
          </a:xfrm>
          <a:prstGeom prst="rect">
            <a:avLst/>
          </a:prstGeom>
          <a:solidFill>
            <a:schemeClr val="bg1"/>
          </a:solidFill>
        </p:spPr>
        <p:txBody>
          <a:bodyPr wrap="square" rtlCol="0">
            <a:spAutoFit/>
          </a:bodyPr>
          <a:lstStyle/>
          <a:p>
            <a:pPr algn="ctr"/>
            <a:r>
              <a:rPr lang="en-US" altLang="zh-CN" sz="1400" b="1" i="1" dirty="0"/>
              <a:t>Tsuga heterophylla</a:t>
            </a:r>
          </a:p>
          <a:p>
            <a:pPr algn="ctr"/>
            <a:r>
              <a:rPr lang="en-US" altLang="zh-CN" sz="1400" b="1" dirty="0"/>
              <a:t>Western hemlock</a:t>
            </a:r>
            <a:endParaRPr lang="zh-CN" altLang="en-US" sz="1400" b="1" dirty="0"/>
          </a:p>
        </p:txBody>
      </p:sp>
      <p:sp>
        <p:nvSpPr>
          <p:cNvPr id="31" name="TextBox 30">
            <a:extLst>
              <a:ext uri="{FF2B5EF4-FFF2-40B4-BE49-F238E27FC236}">
                <a16:creationId xmlns:a16="http://schemas.microsoft.com/office/drawing/2014/main" id="{06E40985-5EA5-9F8B-A103-EAA0E66C6FB6}"/>
              </a:ext>
            </a:extLst>
          </p:cNvPr>
          <p:cNvSpPr txBox="1"/>
          <p:nvPr/>
        </p:nvSpPr>
        <p:spPr>
          <a:xfrm>
            <a:off x="6518193" y="2198925"/>
            <a:ext cx="1863813" cy="523220"/>
          </a:xfrm>
          <a:prstGeom prst="rect">
            <a:avLst/>
          </a:prstGeom>
          <a:solidFill>
            <a:schemeClr val="bg1"/>
          </a:solidFill>
        </p:spPr>
        <p:txBody>
          <a:bodyPr wrap="square" rtlCol="0">
            <a:spAutoFit/>
          </a:bodyPr>
          <a:lstStyle/>
          <a:p>
            <a:pPr algn="ctr"/>
            <a:r>
              <a:rPr lang="en-US" altLang="zh-CN" sz="1400" b="1" i="1" dirty="0"/>
              <a:t>Tsuga </a:t>
            </a:r>
            <a:r>
              <a:rPr lang="en-US" altLang="zh-CN" sz="1400" b="1" i="1" dirty="0" err="1"/>
              <a:t>mertensiana</a:t>
            </a:r>
            <a:endParaRPr lang="en-US" altLang="zh-CN" sz="1400" b="1" i="1" dirty="0"/>
          </a:p>
          <a:p>
            <a:pPr algn="ctr"/>
            <a:r>
              <a:rPr lang="en-US" altLang="zh-CN" sz="1400" b="1" dirty="0"/>
              <a:t>Mountain hemlock</a:t>
            </a:r>
            <a:endParaRPr lang="zh-CN" altLang="en-US" sz="1400" b="1" dirty="0"/>
          </a:p>
        </p:txBody>
      </p:sp>
      <p:sp>
        <p:nvSpPr>
          <p:cNvPr id="32" name="TextBox 31">
            <a:extLst>
              <a:ext uri="{FF2B5EF4-FFF2-40B4-BE49-F238E27FC236}">
                <a16:creationId xmlns:a16="http://schemas.microsoft.com/office/drawing/2014/main" id="{417B3176-8FD2-EEFE-D127-24FA168CE691}"/>
              </a:ext>
            </a:extLst>
          </p:cNvPr>
          <p:cNvSpPr txBox="1"/>
          <p:nvPr/>
        </p:nvSpPr>
        <p:spPr>
          <a:xfrm>
            <a:off x="10312479" y="2198925"/>
            <a:ext cx="1863813" cy="523220"/>
          </a:xfrm>
          <a:prstGeom prst="rect">
            <a:avLst/>
          </a:prstGeom>
          <a:solidFill>
            <a:schemeClr val="bg1"/>
          </a:solidFill>
        </p:spPr>
        <p:txBody>
          <a:bodyPr wrap="square" rtlCol="0">
            <a:spAutoFit/>
          </a:bodyPr>
          <a:lstStyle/>
          <a:p>
            <a:pPr algn="ctr"/>
            <a:r>
              <a:rPr lang="en-US" altLang="zh-CN" sz="1400" b="1" i="1" dirty="0"/>
              <a:t>Thuja plicata</a:t>
            </a:r>
          </a:p>
          <a:p>
            <a:pPr algn="ctr"/>
            <a:r>
              <a:rPr lang="en-US" altLang="zh-CN" sz="1400" b="1" dirty="0"/>
              <a:t>Western Redcedar</a:t>
            </a:r>
            <a:endParaRPr lang="zh-CN" altLang="en-US" sz="1400" b="1" dirty="0"/>
          </a:p>
        </p:txBody>
      </p:sp>
      <p:sp>
        <p:nvSpPr>
          <p:cNvPr id="33" name="TextBox 32">
            <a:extLst>
              <a:ext uri="{FF2B5EF4-FFF2-40B4-BE49-F238E27FC236}">
                <a16:creationId xmlns:a16="http://schemas.microsoft.com/office/drawing/2014/main" id="{7364CF9D-5D02-E30A-44F8-268D7DF12BDE}"/>
              </a:ext>
            </a:extLst>
          </p:cNvPr>
          <p:cNvSpPr txBox="1"/>
          <p:nvPr/>
        </p:nvSpPr>
        <p:spPr>
          <a:xfrm>
            <a:off x="8223447" y="2198925"/>
            <a:ext cx="2211057" cy="523220"/>
          </a:xfrm>
          <a:prstGeom prst="rect">
            <a:avLst/>
          </a:prstGeom>
          <a:solidFill>
            <a:schemeClr val="bg1"/>
          </a:solidFill>
        </p:spPr>
        <p:txBody>
          <a:bodyPr wrap="square" rtlCol="0">
            <a:spAutoFit/>
          </a:bodyPr>
          <a:lstStyle/>
          <a:p>
            <a:pPr algn="ctr"/>
            <a:r>
              <a:rPr lang="en-US" altLang="zh-CN" sz="1400" b="1" i="1" dirty="0" err="1"/>
              <a:t>Callitropsis</a:t>
            </a:r>
            <a:r>
              <a:rPr lang="en-US" altLang="zh-CN" sz="1400" b="1" i="1" dirty="0"/>
              <a:t> </a:t>
            </a:r>
            <a:r>
              <a:rPr lang="en-US" altLang="zh-CN" sz="1400" b="1" i="1" dirty="0" err="1"/>
              <a:t>nootkatensis</a:t>
            </a:r>
            <a:endParaRPr lang="en-US" altLang="zh-CN" sz="1400" b="1" i="1" dirty="0"/>
          </a:p>
          <a:p>
            <a:pPr algn="ctr"/>
            <a:r>
              <a:rPr lang="en-US" altLang="zh-CN" sz="1400" b="1" dirty="0"/>
              <a:t>Yellow cedar</a:t>
            </a:r>
            <a:endParaRPr lang="zh-CN" altLang="en-US" sz="1400" b="1" dirty="0"/>
          </a:p>
        </p:txBody>
      </p:sp>
      <p:sp>
        <p:nvSpPr>
          <p:cNvPr id="35" name="TextBox 34">
            <a:extLst>
              <a:ext uri="{FF2B5EF4-FFF2-40B4-BE49-F238E27FC236}">
                <a16:creationId xmlns:a16="http://schemas.microsoft.com/office/drawing/2014/main" id="{11D0AB4F-F41A-20C8-5CC2-8CB93EFA6357}"/>
              </a:ext>
            </a:extLst>
          </p:cNvPr>
          <p:cNvSpPr txBox="1"/>
          <p:nvPr/>
        </p:nvSpPr>
        <p:spPr>
          <a:xfrm>
            <a:off x="10920828" y="87131"/>
            <a:ext cx="1279517" cy="261610"/>
          </a:xfrm>
          <a:prstGeom prst="rect">
            <a:avLst/>
          </a:prstGeom>
          <a:noFill/>
        </p:spPr>
        <p:txBody>
          <a:bodyPr wrap="none" rtlCol="0">
            <a:spAutoFit/>
          </a:bodyPr>
          <a:lstStyle/>
          <a:p>
            <a:r>
              <a:rPr lang="en-US" altLang="zh-CN" sz="1100" dirty="0"/>
              <a:t>Source: </a:t>
            </a:r>
            <a:r>
              <a:rPr lang="en-US" altLang="zh-CN" sz="1100" dirty="0" err="1"/>
              <a:t>iNaturalist</a:t>
            </a:r>
            <a:endParaRPr lang="zh-CN" altLang="en-US" sz="1100" dirty="0"/>
          </a:p>
        </p:txBody>
      </p:sp>
      <p:graphicFrame>
        <p:nvGraphicFramePr>
          <p:cNvPr id="36" name="Table 35">
            <a:extLst>
              <a:ext uri="{FF2B5EF4-FFF2-40B4-BE49-F238E27FC236}">
                <a16:creationId xmlns:a16="http://schemas.microsoft.com/office/drawing/2014/main" id="{CFED7740-0906-4DEC-2E20-352764A86B6A}"/>
              </a:ext>
            </a:extLst>
          </p:cNvPr>
          <p:cNvGraphicFramePr>
            <a:graphicFrameLocks noGrp="1"/>
          </p:cNvGraphicFramePr>
          <p:nvPr>
            <p:extLst>
              <p:ext uri="{D42A27DB-BD31-4B8C-83A1-F6EECF244321}">
                <p14:modId xmlns:p14="http://schemas.microsoft.com/office/powerpoint/2010/main" val="1529651806"/>
              </p:ext>
            </p:extLst>
          </p:nvPr>
        </p:nvGraphicFramePr>
        <p:xfrm>
          <a:off x="0" y="2722145"/>
          <a:ext cx="12180433" cy="3540760"/>
        </p:xfrm>
        <a:graphic>
          <a:graphicData uri="http://schemas.openxmlformats.org/drawingml/2006/table">
            <a:tbl>
              <a:tblPr firstRow="1" bandRow="1">
                <a:tableStyleId>{3B4B98B0-60AC-42C2-AFA5-B58CD77FA1E5}</a:tableStyleId>
              </a:tblPr>
              <a:tblGrid>
                <a:gridCol w="1186543">
                  <a:extLst>
                    <a:ext uri="{9D8B030D-6E8A-4147-A177-3AD203B41FA5}">
                      <a16:colId xmlns:a16="http://schemas.microsoft.com/office/drawing/2014/main" val="3921196982"/>
                    </a:ext>
                  </a:extLst>
                </a:gridCol>
                <a:gridCol w="1654628">
                  <a:extLst>
                    <a:ext uri="{9D8B030D-6E8A-4147-A177-3AD203B41FA5}">
                      <a16:colId xmlns:a16="http://schemas.microsoft.com/office/drawing/2014/main" val="1396790970"/>
                    </a:ext>
                  </a:extLst>
                </a:gridCol>
                <a:gridCol w="1839686">
                  <a:extLst>
                    <a:ext uri="{9D8B030D-6E8A-4147-A177-3AD203B41FA5}">
                      <a16:colId xmlns:a16="http://schemas.microsoft.com/office/drawing/2014/main" val="2456177675"/>
                    </a:ext>
                  </a:extLst>
                </a:gridCol>
                <a:gridCol w="1850572">
                  <a:extLst>
                    <a:ext uri="{9D8B030D-6E8A-4147-A177-3AD203B41FA5}">
                      <a16:colId xmlns:a16="http://schemas.microsoft.com/office/drawing/2014/main" val="3646333055"/>
                    </a:ext>
                  </a:extLst>
                </a:gridCol>
                <a:gridCol w="1894114">
                  <a:extLst>
                    <a:ext uri="{9D8B030D-6E8A-4147-A177-3AD203B41FA5}">
                      <a16:colId xmlns:a16="http://schemas.microsoft.com/office/drawing/2014/main" val="1442867351"/>
                    </a:ext>
                  </a:extLst>
                </a:gridCol>
                <a:gridCol w="2014828">
                  <a:extLst>
                    <a:ext uri="{9D8B030D-6E8A-4147-A177-3AD203B41FA5}">
                      <a16:colId xmlns:a16="http://schemas.microsoft.com/office/drawing/2014/main" val="1847645974"/>
                    </a:ext>
                  </a:extLst>
                </a:gridCol>
                <a:gridCol w="1740062">
                  <a:extLst>
                    <a:ext uri="{9D8B030D-6E8A-4147-A177-3AD203B41FA5}">
                      <a16:colId xmlns:a16="http://schemas.microsoft.com/office/drawing/2014/main" val="2454778769"/>
                    </a:ext>
                  </a:extLst>
                </a:gridCol>
              </a:tblGrid>
              <a:tr h="370840">
                <a:tc>
                  <a:txBody>
                    <a:bodyPr/>
                    <a:lstStyle/>
                    <a:p>
                      <a:r>
                        <a:rPr lang="en-US" altLang="zh-CN" sz="1200" b="1" dirty="0"/>
                        <a:t>‘Flower’ development</a:t>
                      </a:r>
                      <a:endParaRPr lang="zh-CN" altLang="en-US" sz="12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dirty="0"/>
                        <a:t>Early fall (1st)</a:t>
                      </a:r>
                      <a:endParaRPr lang="zh-CN" altLang="en-US" sz="16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dirty="0"/>
                        <a:t>Early fall (1st)</a:t>
                      </a:r>
                      <a:endParaRPr lang="zh-CN" altLang="en-US" sz="16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dirty="0"/>
                        <a:t>Early fall (1st)</a:t>
                      </a:r>
                      <a:endParaRPr lang="zh-CN" altLang="en-US" sz="16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dirty="0"/>
                        <a:t>Early fall (1st)</a:t>
                      </a:r>
                      <a:endParaRPr lang="zh-CN" altLang="en-US" sz="16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dirty="0"/>
                        <a:t>Early fall (1st)</a:t>
                      </a:r>
                      <a:endParaRPr lang="zh-CN" altLang="en-US" sz="16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dirty="0"/>
                        <a:t>Early fall (1st)</a:t>
                      </a:r>
                      <a:endParaRPr lang="zh-CN" altLang="en-US" sz="1600" b="0" dirty="0"/>
                    </a:p>
                  </a:txBody>
                  <a:tcPr/>
                </a:tc>
                <a:extLst>
                  <a:ext uri="{0D108BD9-81ED-4DB2-BD59-A6C34878D82A}">
                    <a16:rowId xmlns:a16="http://schemas.microsoft.com/office/drawing/2014/main" val="1818417702"/>
                  </a:ext>
                </a:extLst>
              </a:tr>
              <a:tr h="370840">
                <a:tc>
                  <a:txBody>
                    <a:bodyPr/>
                    <a:lstStyle/>
                    <a:p>
                      <a:r>
                        <a:rPr lang="en-US" altLang="zh-CN" sz="1400" b="1" dirty="0"/>
                        <a:t>Pollination</a:t>
                      </a:r>
                      <a:endParaRPr lang="zh-CN" altLang="en-US" sz="1400" b="1" dirty="0"/>
                    </a:p>
                  </a:txBody>
                  <a:tcPr/>
                </a:tc>
                <a:tc>
                  <a:txBody>
                    <a:bodyPr/>
                    <a:lstStyle/>
                    <a:p>
                      <a:r>
                        <a:rPr lang="en-US" altLang="zh-CN" sz="1600" dirty="0"/>
                        <a:t>Late spring to early summer</a:t>
                      </a:r>
                    </a:p>
                    <a:p>
                      <a:r>
                        <a:rPr lang="en-US" altLang="zh-CN" sz="1600" dirty="0"/>
                        <a:t>(2nd)</a:t>
                      </a:r>
                      <a:endParaRPr lang="zh-CN" altLang="en-US" sz="1600" dirty="0"/>
                    </a:p>
                  </a:txBody>
                  <a:tcPr/>
                </a:tc>
                <a:tc>
                  <a:txBody>
                    <a:bodyPr/>
                    <a:lstStyle/>
                    <a:p>
                      <a:r>
                        <a:rPr lang="en-US" altLang="zh-CN" sz="1600" dirty="0"/>
                        <a:t>Spring (2nd)</a:t>
                      </a:r>
                      <a:endParaRPr lang="zh-CN" altLang="en-US" sz="1600" dirty="0"/>
                    </a:p>
                  </a:txBody>
                  <a:tcPr/>
                </a:tc>
                <a:tc>
                  <a:txBody>
                    <a:bodyPr/>
                    <a:lstStyle/>
                    <a:p>
                      <a:r>
                        <a:rPr lang="en-US" altLang="zh-CN" sz="1600" dirty="0"/>
                        <a:t>Early spring (2nd)</a:t>
                      </a:r>
                      <a:endParaRPr lang="zh-CN" altLang="en-US" sz="1600" dirty="0"/>
                    </a:p>
                  </a:txBody>
                  <a:tcPr/>
                </a:tc>
                <a:tc>
                  <a:txBody>
                    <a:bodyPr/>
                    <a:lstStyle/>
                    <a:p>
                      <a:r>
                        <a:rPr lang="en-US" altLang="zh-CN" sz="1600" dirty="0"/>
                        <a:t>Late spring to early summer (2nd)</a:t>
                      </a:r>
                      <a:endParaRPr lang="zh-CN" altLang="en-US" sz="1600" dirty="0"/>
                    </a:p>
                  </a:txBody>
                  <a:tcPr/>
                </a:tc>
                <a:tc>
                  <a:txBody>
                    <a:bodyPr/>
                    <a:lstStyle/>
                    <a:p>
                      <a:r>
                        <a:rPr lang="en-US" altLang="zh-CN" sz="1600" dirty="0"/>
                        <a:t>Late winter to early spring (2nd)</a:t>
                      </a:r>
                      <a:endParaRPr lang="zh-CN" altLang="en-US" sz="1600" dirty="0"/>
                    </a:p>
                  </a:txBody>
                  <a:tcPr/>
                </a:tc>
                <a:tc>
                  <a:txBody>
                    <a:bodyPr/>
                    <a:lstStyle/>
                    <a:p>
                      <a:r>
                        <a:rPr lang="en-US" altLang="zh-CN" sz="1600" dirty="0"/>
                        <a:t>Early spring (2nd)</a:t>
                      </a:r>
                      <a:endParaRPr lang="zh-CN" altLang="en-US" sz="1600" dirty="0"/>
                    </a:p>
                  </a:txBody>
                  <a:tcPr/>
                </a:tc>
                <a:extLst>
                  <a:ext uri="{0D108BD9-81ED-4DB2-BD59-A6C34878D82A}">
                    <a16:rowId xmlns:a16="http://schemas.microsoft.com/office/drawing/2014/main" val="190264711"/>
                  </a:ext>
                </a:extLst>
              </a:tr>
              <a:tr h="370840">
                <a:tc>
                  <a:txBody>
                    <a:bodyPr/>
                    <a:lstStyle/>
                    <a:p>
                      <a:pPr marL="0" algn="l" defTabSz="914400" rtl="0" eaLnBrk="1" latinLnBrk="0" hangingPunct="1"/>
                      <a:r>
                        <a:rPr lang="en-US" altLang="zh-CN" sz="1400" b="1" kern="1200" dirty="0">
                          <a:solidFill>
                            <a:schemeClr val="dk1"/>
                          </a:solidFill>
                        </a:rPr>
                        <a:t>Fertilization</a:t>
                      </a:r>
                      <a:endParaRPr lang="zh-CN" altLang="en-US" sz="1400" b="1" kern="1200" dirty="0">
                        <a:solidFill>
                          <a:schemeClr val="dk1"/>
                        </a:solidFill>
                        <a:latin typeface="+mn-lt"/>
                        <a:ea typeface="+mn-ea"/>
                        <a:cs typeface="+mn-cs"/>
                      </a:endParaRPr>
                    </a:p>
                  </a:txBody>
                  <a:tcPr/>
                </a:tc>
                <a:tc>
                  <a:txBody>
                    <a:bodyPr/>
                    <a:lstStyle/>
                    <a:p>
                      <a:r>
                        <a:rPr lang="en-US" altLang="zh-CN" sz="1600" dirty="0"/>
                        <a:t>Late spring or early summer</a:t>
                      </a:r>
                    </a:p>
                    <a:p>
                      <a:r>
                        <a:rPr lang="en-US" altLang="zh-CN" sz="1600" dirty="0"/>
                        <a:t>(2nd)</a:t>
                      </a:r>
                      <a:endParaRPr lang="zh-CN" altLang="en-US" sz="1600" dirty="0"/>
                    </a:p>
                  </a:txBody>
                  <a:tcPr/>
                </a:tc>
                <a:tc>
                  <a:txBody>
                    <a:bodyPr/>
                    <a:lstStyle/>
                    <a:p>
                      <a:r>
                        <a:rPr lang="en-US" altLang="zh-CN" sz="1600" dirty="0"/>
                        <a:t>Late spring to early summer</a:t>
                      </a:r>
                    </a:p>
                    <a:p>
                      <a:r>
                        <a:rPr lang="en-US" altLang="zh-CN" sz="1600" dirty="0"/>
                        <a:t>(2nd)</a:t>
                      </a:r>
                      <a:endParaRPr lang="zh-CN" altLang="en-US" sz="1600" dirty="0"/>
                    </a:p>
                  </a:txBody>
                  <a:tcPr/>
                </a:tc>
                <a:tc>
                  <a:txBody>
                    <a:bodyPr/>
                    <a:lstStyle/>
                    <a:p>
                      <a:r>
                        <a:rPr lang="en-US" altLang="zh-CN" sz="1600" dirty="0"/>
                        <a:t>Late spring to early summer</a:t>
                      </a:r>
                    </a:p>
                    <a:p>
                      <a:r>
                        <a:rPr lang="en-US" altLang="zh-CN" sz="1600" dirty="0"/>
                        <a:t>(2nd)</a:t>
                      </a:r>
                      <a:endParaRPr lang="zh-CN" alt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dirty="0"/>
                        <a:t>Mid to late summer (2nd)</a:t>
                      </a:r>
                      <a:endParaRPr lang="zh-CN" alt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dirty="0"/>
                        <a:t>Early to mid-spring (2nd)</a:t>
                      </a:r>
                      <a:endParaRPr lang="zh-CN" altLang="en-US" sz="1600" dirty="0"/>
                    </a:p>
                  </a:txBody>
                  <a:tcPr/>
                </a:tc>
                <a:tc>
                  <a:txBody>
                    <a:bodyPr/>
                    <a:lstStyle/>
                    <a:p>
                      <a:r>
                        <a:rPr lang="en-US" altLang="zh-CN" sz="1600" dirty="0"/>
                        <a:t>Late spring (2nd)</a:t>
                      </a:r>
                      <a:endParaRPr lang="zh-CN" altLang="en-US" sz="1600" dirty="0"/>
                    </a:p>
                  </a:txBody>
                  <a:tcPr/>
                </a:tc>
                <a:extLst>
                  <a:ext uri="{0D108BD9-81ED-4DB2-BD59-A6C34878D82A}">
                    <a16:rowId xmlns:a16="http://schemas.microsoft.com/office/drawing/2014/main" val="2634012785"/>
                  </a:ext>
                </a:extLst>
              </a:tr>
              <a:tr h="370840">
                <a:tc>
                  <a:txBody>
                    <a:bodyPr/>
                    <a:lstStyle/>
                    <a:p>
                      <a:pPr marL="0" algn="l" defTabSz="914400" rtl="0" eaLnBrk="1" latinLnBrk="0" hangingPunct="1"/>
                      <a:r>
                        <a:rPr lang="en-US" altLang="zh-CN" sz="1400" b="1" kern="1200" dirty="0">
                          <a:solidFill>
                            <a:schemeClr val="dk1"/>
                          </a:solidFill>
                        </a:rPr>
                        <a:t>Maturation</a:t>
                      </a:r>
                      <a:endParaRPr lang="zh-CN" altLang="en-US" sz="1400" b="1" kern="1200" dirty="0">
                        <a:solidFill>
                          <a:schemeClr val="dk1"/>
                        </a:solidFill>
                        <a:latin typeface="+mn-lt"/>
                        <a:ea typeface="+mn-ea"/>
                        <a:cs typeface="+mn-cs"/>
                      </a:endParaRPr>
                    </a:p>
                  </a:txBody>
                  <a:tcPr/>
                </a:tc>
                <a:tc>
                  <a:txBody>
                    <a:bodyPr/>
                    <a:lstStyle/>
                    <a:p>
                      <a:r>
                        <a:rPr lang="en-US" altLang="zh-CN" sz="1600" dirty="0"/>
                        <a:t>Summer through early fall</a:t>
                      </a:r>
                    </a:p>
                    <a:p>
                      <a:r>
                        <a:rPr lang="en-US" altLang="zh-CN" sz="1600" dirty="0"/>
                        <a:t>(2nd)</a:t>
                      </a:r>
                      <a:endParaRPr lang="zh-CN" altLang="en-US" sz="1600" dirty="0"/>
                    </a:p>
                  </a:txBody>
                  <a:tcPr/>
                </a:tc>
                <a:tc>
                  <a:txBody>
                    <a:bodyPr/>
                    <a:lstStyle/>
                    <a:p>
                      <a:r>
                        <a:rPr lang="en-US" altLang="zh-CN" sz="1600" dirty="0"/>
                        <a:t>Summer through early fall</a:t>
                      </a:r>
                    </a:p>
                    <a:p>
                      <a:r>
                        <a:rPr lang="en-US" altLang="zh-CN" sz="1600" dirty="0"/>
                        <a:t>(2nd)</a:t>
                      </a:r>
                      <a:endParaRPr lang="zh-CN" altLang="en-US" sz="1600" dirty="0"/>
                    </a:p>
                  </a:txBody>
                  <a:tcPr/>
                </a:tc>
                <a:tc>
                  <a:txBody>
                    <a:bodyPr/>
                    <a:lstStyle/>
                    <a:p>
                      <a:r>
                        <a:rPr lang="en-US" altLang="zh-CN" sz="1600" dirty="0"/>
                        <a:t>Summer through early fall</a:t>
                      </a:r>
                    </a:p>
                    <a:p>
                      <a:r>
                        <a:rPr lang="en-US" altLang="zh-CN" sz="1600" dirty="0"/>
                        <a:t>(2nd)</a:t>
                      </a:r>
                      <a:endParaRPr lang="zh-CN" alt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dirty="0"/>
                        <a:t>Mid-summer to early fall (2nd)</a:t>
                      </a:r>
                      <a:endParaRPr lang="zh-CN" altLang="en-US" sz="1600" dirty="0"/>
                    </a:p>
                  </a:txBody>
                  <a:tcPr/>
                </a:tc>
                <a:tc>
                  <a:txBody>
                    <a:bodyPr/>
                    <a:lstStyle/>
                    <a:p>
                      <a:r>
                        <a:rPr lang="en-US" altLang="zh-CN" sz="1600" dirty="0"/>
                        <a:t>Mid-summer (2nd) to fall (3rd)</a:t>
                      </a:r>
                      <a:endParaRPr lang="zh-CN" altLang="en-US" sz="1600" dirty="0"/>
                    </a:p>
                  </a:txBody>
                  <a:tcPr/>
                </a:tc>
                <a:tc>
                  <a:txBody>
                    <a:bodyPr/>
                    <a:lstStyle/>
                    <a:p>
                      <a:r>
                        <a:rPr lang="en-US" altLang="zh-CN" sz="1600" dirty="0"/>
                        <a:t>Late spring to late summer (2nd)</a:t>
                      </a:r>
                      <a:endParaRPr lang="zh-CN" altLang="en-US" sz="1600" dirty="0"/>
                    </a:p>
                  </a:txBody>
                  <a:tcPr/>
                </a:tc>
                <a:extLst>
                  <a:ext uri="{0D108BD9-81ED-4DB2-BD59-A6C34878D82A}">
                    <a16:rowId xmlns:a16="http://schemas.microsoft.com/office/drawing/2014/main" val="790156762"/>
                  </a:ext>
                </a:extLst>
              </a:tr>
              <a:tr h="370840">
                <a:tc>
                  <a:txBody>
                    <a:bodyPr/>
                    <a:lstStyle/>
                    <a:p>
                      <a:pPr marL="0" algn="l" defTabSz="914400" rtl="0" eaLnBrk="1" latinLnBrk="0" hangingPunct="1"/>
                      <a:r>
                        <a:rPr lang="en-US" altLang="zh-CN" sz="1400" b="1" kern="1200" dirty="0">
                          <a:solidFill>
                            <a:schemeClr val="dk1"/>
                          </a:solidFill>
                          <a:latin typeface="+mn-lt"/>
                          <a:ea typeface="+mn-ea"/>
                          <a:cs typeface="+mn-cs"/>
                        </a:rPr>
                        <a:t>Dispersal</a:t>
                      </a:r>
                      <a:endParaRPr lang="zh-CN" altLang="en-US" sz="1400" b="1" kern="1200" dirty="0">
                        <a:solidFill>
                          <a:schemeClr val="dk1"/>
                        </a:solidFill>
                        <a:latin typeface="+mn-lt"/>
                        <a:ea typeface="+mn-ea"/>
                        <a:cs typeface="+mn-cs"/>
                      </a:endParaRPr>
                    </a:p>
                  </a:txBody>
                  <a:tcPr/>
                </a:tc>
                <a:tc>
                  <a:txBody>
                    <a:bodyPr/>
                    <a:lstStyle/>
                    <a:p>
                      <a:r>
                        <a:rPr lang="en-US" altLang="zh-CN" sz="1600" dirty="0"/>
                        <a:t>Fall (3rd)</a:t>
                      </a:r>
                      <a:endParaRPr lang="zh-CN" alt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dirty="0"/>
                        <a:t>Fall (2nd)</a:t>
                      </a:r>
                      <a:endParaRPr lang="zh-CN" altLang="en-US" sz="1600" dirty="0"/>
                    </a:p>
                  </a:txBody>
                  <a:tcPr/>
                </a:tc>
                <a:tc>
                  <a:txBody>
                    <a:bodyPr/>
                    <a:lstStyle/>
                    <a:p>
                      <a:r>
                        <a:rPr lang="en-US" altLang="zh-CN" sz="1600" dirty="0"/>
                        <a:t>Fall (2nd)</a:t>
                      </a:r>
                      <a:endParaRPr lang="zh-CN" alt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dirty="0"/>
                        <a:t>Fall (2nd)</a:t>
                      </a:r>
                      <a:endParaRPr lang="zh-CN" altLang="en-US" sz="1600" dirty="0"/>
                    </a:p>
                  </a:txBody>
                  <a:tcPr/>
                </a:tc>
                <a:tc>
                  <a:txBody>
                    <a:bodyPr/>
                    <a:lstStyle/>
                    <a:p>
                      <a:r>
                        <a:rPr lang="en-US" altLang="zh-CN" sz="1600" dirty="0"/>
                        <a:t>Fall (3rd)</a:t>
                      </a:r>
                      <a:endParaRPr lang="zh-CN" altLang="en-US" sz="1600" dirty="0"/>
                    </a:p>
                  </a:txBody>
                  <a:tcPr/>
                </a:tc>
                <a:tc>
                  <a:txBody>
                    <a:bodyPr/>
                    <a:lstStyle/>
                    <a:p>
                      <a:r>
                        <a:rPr lang="en-US" altLang="zh-CN" sz="1600" dirty="0"/>
                        <a:t>Fall (2nd)</a:t>
                      </a:r>
                      <a:endParaRPr lang="zh-CN" altLang="en-US" sz="1600" dirty="0"/>
                    </a:p>
                  </a:txBody>
                  <a:tcPr/>
                </a:tc>
                <a:extLst>
                  <a:ext uri="{0D108BD9-81ED-4DB2-BD59-A6C34878D82A}">
                    <a16:rowId xmlns:a16="http://schemas.microsoft.com/office/drawing/2014/main" val="922540950"/>
                  </a:ext>
                </a:extLst>
              </a:tr>
            </a:tbl>
          </a:graphicData>
        </a:graphic>
      </p:graphicFrame>
    </p:spTree>
    <p:extLst>
      <p:ext uri="{BB962C8B-B14F-4D97-AF65-F5344CB8AC3E}">
        <p14:creationId xmlns:p14="http://schemas.microsoft.com/office/powerpoint/2010/main" val="38255625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1565</TotalTime>
  <Words>1074</Words>
  <Application>Microsoft Office PowerPoint</Application>
  <PresentationFormat>Widescreen</PresentationFormat>
  <Paragraphs>153</Paragraphs>
  <Slides>12</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等线</vt:lpstr>
      <vt:lpstr>等线 Light</vt:lpstr>
      <vt:lpstr>Arial</vt:lpstr>
      <vt:lpstr>Britannic Bold</vt:lpstr>
      <vt:lpstr>Office Theme</vt:lpstr>
      <vt:lpstr>     A Fine Balance’: Exploring the Interplay of Reproductive Strategies and Growth Dynamics in Trees </vt:lpstr>
      <vt:lpstr> </vt:lpstr>
      <vt:lpstr> </vt:lpstr>
      <vt:lpstr> </vt:lpstr>
      <vt:lpstr> </vt:lpstr>
      <vt:lpstr> </vt:lpstr>
      <vt:lpstr> </vt:lpstr>
      <vt:lpstr> </vt:lpstr>
      <vt:lpstr> </vt:lpstr>
      <vt:lpstr>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wangxm29@student.ubc.ca</dc:creator>
  <cp:lastModifiedBy>wangxm29@student.ubc.ca</cp:lastModifiedBy>
  <cp:revision>9</cp:revision>
  <dcterms:created xsi:type="dcterms:W3CDTF">2025-03-19T05:29:56Z</dcterms:created>
  <dcterms:modified xsi:type="dcterms:W3CDTF">2025-10-02T21:17:28Z</dcterms:modified>
</cp:coreProperties>
</file>

<file path=docProps/thumbnail.jpeg>
</file>